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60" r:id="rId5"/>
    <p:sldId id="262" r:id="rId6"/>
    <p:sldId id="266" r:id="rId7"/>
    <p:sldId id="268" r:id="rId8"/>
    <p:sldId id="270" r:id="rId9"/>
    <p:sldId id="272" r:id="rId10"/>
    <p:sldId id="274" r:id="rId11"/>
    <p:sldId id="264" r:id="rId12"/>
    <p:sldId id="275" r:id="rId13"/>
    <p:sldId id="277" r:id="rId14"/>
    <p:sldId id="279" r:id="rId15"/>
    <p:sldId id="281" r:id="rId16"/>
    <p:sldId id="283" r:id="rId17"/>
    <p:sldId id="28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C52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78"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solidFill>
          <a:schemeClr val="accent1"/>
        </a:solidFill>
        <a:effectLst/>
      </p:bgPr>
    </p:bg>
    <p:spTree>
      <p:nvGrpSpPr>
        <p:cNvPr id="1" name=""/>
        <p:cNvGrpSpPr/>
        <p:nvPr/>
      </p:nvGrpSpPr>
      <p:grpSpPr>
        <a:xfrm>
          <a:off x="0" y="0"/>
          <a:ext cx="0" cy="0"/>
          <a:chOff x="0" y="0"/>
          <a:chExt cx="0" cy="0"/>
        </a:xfrm>
      </p:grpSpPr>
      <p:sp>
        <p:nvSpPr>
          <p:cNvPr id="11" name="Freeform 6"/>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pl-PL" smtClean="0"/>
              <a:t>Kliknij, aby edytować styl</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CEE552A7-A7E3-40E3-A213-D7E0E172560F}" type="datetimeFigureOut">
              <a:rPr lang="pl-PL" smtClean="0"/>
              <a:pPr/>
              <a:t>2021-09-22</a:t>
            </a:fld>
            <a:endParaRPr lang="pl-PL"/>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pl-PL"/>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1E2FF8D1-C12E-433A-8C96-C967B2F6BB9C}" type="slidenum">
              <a:rPr lang="pl-PL" smtClean="0"/>
              <a:pPr/>
              <a:t>‹#›</a:t>
            </a:fld>
            <a:endParaRPr lang="pl-PL"/>
          </a:p>
        </p:txBody>
      </p:sp>
      <p:sp>
        <p:nvSpPr>
          <p:cNvPr id="13"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3473641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CEE552A7-A7E3-40E3-A213-D7E0E172560F}" type="datetimeFigureOut">
              <a:rPr lang="pl-PL" smtClean="0"/>
              <a:pPr/>
              <a:t>2021-09-22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E2FF8D1-C12E-433A-8C96-C967B2F6BB9C}" type="slidenum">
              <a:rPr lang="pl-PL" smtClean="0"/>
              <a:pPr/>
              <a:t>‹#›</a:t>
            </a:fld>
            <a:endParaRPr lang="pl-PL"/>
          </a:p>
        </p:txBody>
      </p:sp>
    </p:spTree>
    <p:extLst>
      <p:ext uri="{BB962C8B-B14F-4D97-AF65-F5344CB8AC3E}">
        <p14:creationId xmlns:p14="http://schemas.microsoft.com/office/powerpoint/2010/main" xmlns="" val="1242982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CEE552A7-A7E3-40E3-A213-D7E0E172560F}" type="datetimeFigureOut">
              <a:rPr lang="pl-PL" smtClean="0"/>
              <a:pPr/>
              <a:t>2021-09-22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E2FF8D1-C12E-433A-8C96-C967B2F6BB9C}" type="slidenum">
              <a:rPr lang="pl-PL" smtClean="0"/>
              <a:pPr/>
              <a:t>‹#›</a:t>
            </a:fld>
            <a:endParaRPr lang="pl-PL"/>
          </a:p>
        </p:txBody>
      </p:sp>
    </p:spTree>
    <p:extLst>
      <p:ext uri="{BB962C8B-B14F-4D97-AF65-F5344CB8AC3E}">
        <p14:creationId xmlns:p14="http://schemas.microsoft.com/office/powerpoint/2010/main" xmlns="" val="1834260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CEE552A7-A7E3-40E3-A213-D7E0E172560F}" type="datetimeFigureOut">
              <a:rPr lang="pl-PL" smtClean="0"/>
              <a:pPr/>
              <a:t>2021-09-22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E2FF8D1-C12E-433A-8C96-C967B2F6BB9C}" type="slidenum">
              <a:rPr lang="pl-PL" smtClean="0"/>
              <a:pPr/>
              <a:t>‹#›</a:t>
            </a:fld>
            <a:endParaRPr lang="pl-PL"/>
          </a:p>
        </p:txBody>
      </p:sp>
    </p:spTree>
    <p:extLst>
      <p:ext uri="{BB962C8B-B14F-4D97-AF65-F5344CB8AC3E}">
        <p14:creationId xmlns:p14="http://schemas.microsoft.com/office/powerpoint/2010/main" xmlns="" val="831829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pl-PL" smtClean="0"/>
              <a:t>Kliknij, aby edytować styl</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CEE552A7-A7E3-40E3-A213-D7E0E172560F}" type="datetimeFigureOut">
              <a:rPr lang="pl-PL" smtClean="0"/>
              <a:pPr/>
              <a:t>2021-09-22</a:t>
            </a:fld>
            <a:endParaRPr lang="pl-PL"/>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pl-PL"/>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1E2FF8D1-C12E-433A-8C96-C967B2F6BB9C}" type="slidenum">
              <a:rPr lang="pl-PL" smtClean="0"/>
              <a:pPr/>
              <a:t>‹#›</a:t>
            </a:fld>
            <a:endParaRPr lang="pl-PL"/>
          </a:p>
        </p:txBody>
      </p:sp>
      <p:grpSp>
        <p:nvGrpSpPr>
          <p:cNvPr id="7" name="Group 6"/>
          <p:cNvGrpSpPr/>
          <p:nvPr/>
        </p:nvGrpSpPr>
        <p:grpSpPr>
          <a:xfrm>
            <a:off x="0" y="0"/>
            <a:ext cx="2814638" cy="6858000"/>
            <a:chOff x="0" y="0"/>
            <a:chExt cx="2814638" cy="6858000"/>
          </a:xfrm>
        </p:grpSpPr>
        <p:sp>
          <p:nvSpPr>
            <p:cNvPr id="11" name="Freeform 6"/>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xmlns="" val="291524229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CEE552A7-A7E3-40E3-A213-D7E0E172560F}" type="datetimeFigureOut">
              <a:rPr lang="pl-PL" smtClean="0"/>
              <a:pPr/>
              <a:t>2021-09-22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E2FF8D1-C12E-433A-8C96-C967B2F6BB9C}" type="slidenum">
              <a:rPr lang="pl-PL" smtClean="0"/>
              <a:pPr/>
              <a:t>‹#›</a:t>
            </a:fld>
            <a:endParaRPr lang="pl-PL"/>
          </a:p>
        </p:txBody>
      </p:sp>
    </p:spTree>
    <p:extLst>
      <p:ext uri="{BB962C8B-B14F-4D97-AF65-F5344CB8AC3E}">
        <p14:creationId xmlns:p14="http://schemas.microsoft.com/office/powerpoint/2010/main" xmlns="" val="330963579"/>
      </p:ext>
    </p:extLst>
  </p:cSld>
  <p:clrMapOvr>
    <a:masterClrMapping/>
  </p:clrMapOvr>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Content Placeholder 3"/>
          <p:cNvSpPr>
            <a:spLocks noGrp="1"/>
          </p:cNvSpPr>
          <p:nvPr>
            <p:ph sz="half" idx="2"/>
          </p:nvPr>
        </p:nvSpPr>
        <p:spPr>
          <a:xfrm>
            <a:off x="1257300" y="2909102"/>
            <a:ext cx="4800600" cy="299639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Content Placeholder 5"/>
          <p:cNvSpPr>
            <a:spLocks noGrp="1"/>
          </p:cNvSpPr>
          <p:nvPr>
            <p:ph sz="quarter" idx="4"/>
          </p:nvPr>
        </p:nvSpPr>
        <p:spPr>
          <a:xfrm>
            <a:off x="6633864" y="2909102"/>
            <a:ext cx="4800600" cy="299639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CEE552A7-A7E3-40E3-A213-D7E0E172560F}" type="datetimeFigureOut">
              <a:rPr lang="pl-PL" smtClean="0"/>
              <a:pPr/>
              <a:t>2021-09-22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1E2FF8D1-C12E-433A-8C96-C967B2F6BB9C}" type="slidenum">
              <a:rPr lang="pl-PL" smtClean="0"/>
              <a:pPr/>
              <a:t>‹#›</a:t>
            </a:fld>
            <a:endParaRPr lang="pl-PL"/>
          </a:p>
        </p:txBody>
      </p:sp>
    </p:spTree>
    <p:extLst>
      <p:ext uri="{BB962C8B-B14F-4D97-AF65-F5344CB8AC3E}">
        <p14:creationId xmlns:p14="http://schemas.microsoft.com/office/powerpoint/2010/main" xmlns="" val="2421597594"/>
      </p:ext>
    </p:extLst>
  </p:cSld>
  <p:clrMapOvr>
    <a:masterClrMapping/>
  </p:clrMapOvr>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CEE552A7-A7E3-40E3-A213-D7E0E172560F}" type="datetimeFigureOut">
              <a:rPr lang="pl-PL" smtClean="0"/>
              <a:pPr/>
              <a:t>2021-09-22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1E2FF8D1-C12E-433A-8C96-C967B2F6BB9C}" type="slidenum">
              <a:rPr lang="pl-PL" smtClean="0"/>
              <a:pPr/>
              <a:t>‹#›</a:t>
            </a:fld>
            <a:endParaRPr lang="pl-PL"/>
          </a:p>
        </p:txBody>
      </p:sp>
    </p:spTree>
    <p:extLst>
      <p:ext uri="{BB962C8B-B14F-4D97-AF65-F5344CB8AC3E}">
        <p14:creationId xmlns:p14="http://schemas.microsoft.com/office/powerpoint/2010/main" xmlns="" val="1555679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E552A7-A7E3-40E3-A213-D7E0E172560F}" type="datetimeFigureOut">
              <a:rPr lang="pl-PL" smtClean="0"/>
              <a:pPr/>
              <a:t>2021-09-22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1E2FF8D1-C12E-433A-8C96-C967B2F6BB9C}" type="slidenum">
              <a:rPr lang="pl-PL" smtClean="0"/>
              <a:pPr/>
              <a:t>‹#›</a:t>
            </a:fld>
            <a:endParaRPr lang="pl-PL"/>
          </a:p>
        </p:txBody>
      </p:sp>
    </p:spTree>
    <p:extLst>
      <p:ext uri="{BB962C8B-B14F-4D97-AF65-F5344CB8AC3E}">
        <p14:creationId xmlns:p14="http://schemas.microsoft.com/office/powerpoint/2010/main" xmlns="" val="169204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7"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pl-PL" smtClean="0"/>
              <a:t>Kliknij, aby edytować styl</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Date Placeholder 4"/>
          <p:cNvSpPr>
            <a:spLocks noGrp="1"/>
          </p:cNvSpPr>
          <p:nvPr>
            <p:ph type="dt" sz="half" idx="10"/>
          </p:nvPr>
        </p:nvSpPr>
        <p:spPr>
          <a:xfrm>
            <a:off x="765051" y="6375679"/>
            <a:ext cx="1233355" cy="348462"/>
          </a:xfrm>
        </p:spPr>
        <p:txBody>
          <a:bodyPr/>
          <a:lstStyle/>
          <a:p>
            <a:fld id="{CEE552A7-A7E3-40E3-A213-D7E0E172560F}" type="datetimeFigureOut">
              <a:rPr lang="pl-PL" smtClean="0"/>
              <a:pPr/>
              <a:t>2021-09-22</a:t>
            </a:fld>
            <a:endParaRPr lang="pl-PL"/>
          </a:p>
        </p:txBody>
      </p:sp>
      <p:sp>
        <p:nvSpPr>
          <p:cNvPr id="6" name="Footer Placeholder 5"/>
          <p:cNvSpPr>
            <a:spLocks noGrp="1"/>
          </p:cNvSpPr>
          <p:nvPr>
            <p:ph type="ftr" sz="quarter" idx="11"/>
          </p:nvPr>
        </p:nvSpPr>
        <p:spPr>
          <a:xfrm>
            <a:off x="2103620" y="6375679"/>
            <a:ext cx="3482179" cy="345796"/>
          </a:xfrm>
        </p:spPr>
        <p:txBody>
          <a:bodyPr/>
          <a:lstStyle/>
          <a:p>
            <a:endParaRPr lang="pl-PL"/>
          </a:p>
        </p:txBody>
      </p:sp>
      <p:sp>
        <p:nvSpPr>
          <p:cNvPr id="7" name="Slide Number Placeholder 6"/>
          <p:cNvSpPr>
            <a:spLocks noGrp="1"/>
          </p:cNvSpPr>
          <p:nvPr>
            <p:ph type="sldNum" sz="quarter" idx="12"/>
          </p:nvPr>
        </p:nvSpPr>
        <p:spPr>
          <a:xfrm>
            <a:off x="5691014" y="6375679"/>
            <a:ext cx="1232456" cy="345796"/>
          </a:xfrm>
        </p:spPr>
        <p:txBody>
          <a:bodyPr/>
          <a:lstStyle/>
          <a:p>
            <a:fld id="{1E2FF8D1-C12E-433A-8C96-C967B2F6BB9C}" type="slidenum">
              <a:rPr lang="pl-PL" smtClean="0"/>
              <a:pPr/>
              <a:t>‹#›</a:t>
            </a:fld>
            <a:endParaRPr lang="pl-PL"/>
          </a:p>
        </p:txBody>
      </p:sp>
      <p:sp>
        <p:nvSpPr>
          <p:cNvPr id="8" name="Rectangle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2832986023"/>
      </p:ext>
    </p:extLst>
  </p:cSld>
  <p:clrMapOvr>
    <a:masterClrMapping/>
  </p:clrMapOvr>
  <p:extLst mod="1">
    <p:ext uri="{DCECCB84-F9BA-43D5-87BE-67443E8EF086}">
      <p15:sldGuideLst xmlns:p15="http://schemas.microsoft.com/office/powerpoint/2012/main" xmlns="">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11"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pl-PL" smtClean="0"/>
              <a:t>Kliknij, aby edytować styl</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Date Placeholder 4"/>
          <p:cNvSpPr>
            <a:spLocks noGrp="1"/>
          </p:cNvSpPr>
          <p:nvPr>
            <p:ph type="dt" sz="half" idx="10"/>
          </p:nvPr>
        </p:nvSpPr>
        <p:spPr>
          <a:xfrm>
            <a:off x="765950" y="6375679"/>
            <a:ext cx="1232456" cy="348462"/>
          </a:xfrm>
        </p:spPr>
        <p:txBody>
          <a:bodyPr/>
          <a:lstStyle/>
          <a:p>
            <a:fld id="{CEE552A7-A7E3-40E3-A213-D7E0E172560F}" type="datetimeFigureOut">
              <a:rPr lang="pl-PL" smtClean="0"/>
              <a:pPr/>
              <a:t>2021-09-22</a:t>
            </a:fld>
            <a:endParaRPr lang="pl-PL"/>
          </a:p>
        </p:txBody>
      </p:sp>
      <p:sp>
        <p:nvSpPr>
          <p:cNvPr id="6" name="Footer Placeholder 5"/>
          <p:cNvSpPr>
            <a:spLocks noGrp="1"/>
          </p:cNvSpPr>
          <p:nvPr>
            <p:ph type="ftr" sz="quarter" idx="11"/>
          </p:nvPr>
        </p:nvSpPr>
        <p:spPr>
          <a:xfrm>
            <a:off x="2103621" y="6375679"/>
            <a:ext cx="3482178" cy="345796"/>
          </a:xfrm>
        </p:spPr>
        <p:txBody>
          <a:bodyPr/>
          <a:lstStyle/>
          <a:p>
            <a:endParaRPr lang="pl-PL"/>
          </a:p>
        </p:txBody>
      </p:sp>
      <p:sp>
        <p:nvSpPr>
          <p:cNvPr id="7" name="Slide Number Placeholder 6"/>
          <p:cNvSpPr>
            <a:spLocks noGrp="1"/>
          </p:cNvSpPr>
          <p:nvPr>
            <p:ph type="sldNum" sz="quarter" idx="12"/>
          </p:nvPr>
        </p:nvSpPr>
        <p:spPr>
          <a:xfrm>
            <a:off x="5687568" y="6375679"/>
            <a:ext cx="1234440" cy="345796"/>
          </a:xfrm>
        </p:spPr>
        <p:txBody>
          <a:bodyPr/>
          <a:lstStyle/>
          <a:p>
            <a:fld id="{1E2FF8D1-C12E-433A-8C96-C967B2F6BB9C}" type="slidenum">
              <a:rPr lang="pl-PL" smtClean="0"/>
              <a:pPr/>
              <a:t>‹#›</a:t>
            </a:fld>
            <a:endParaRPr lang="pl-PL"/>
          </a:p>
        </p:txBody>
      </p:sp>
    </p:spTree>
    <p:extLst>
      <p:ext uri="{BB962C8B-B14F-4D97-AF65-F5344CB8AC3E}">
        <p14:creationId xmlns:p14="http://schemas.microsoft.com/office/powerpoint/2010/main" xmlns="" val="927318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pl-PL" smtClean="0"/>
              <a:t>Kliknij, aby edytować styl</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CEE552A7-A7E3-40E3-A213-D7E0E172560F}" type="datetimeFigureOut">
              <a:rPr lang="pl-PL" smtClean="0"/>
              <a:pPr/>
              <a:t>2021-09-22</a:t>
            </a:fld>
            <a:endParaRPr lang="pl-PL"/>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pl-PL"/>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1E2FF8D1-C12E-433A-8C96-C967B2F6BB9C}" type="slidenum">
              <a:rPr lang="pl-PL" smtClean="0"/>
              <a:pPr/>
              <a:t>‹#›</a:t>
            </a:fld>
            <a:endParaRPr lang="pl-PL"/>
          </a:p>
        </p:txBody>
      </p:sp>
      <p:sp>
        <p:nvSpPr>
          <p:cNvPr id="11" name="Freeform 6"/>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55974897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Arkusz_programu_Microsoft_Office_Excel1.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817264" y="2160133"/>
            <a:ext cx="10318418" cy="2834640"/>
          </a:xfrm>
        </p:spPr>
        <p:txBody>
          <a:bodyPr/>
          <a:lstStyle/>
          <a:p>
            <a:r>
              <a:rPr lang="pl-PL" sz="5500" dirty="0" smtClean="0">
                <a:solidFill>
                  <a:srgbClr val="C00000"/>
                </a:solidFill>
              </a:rPr>
              <a:t>Jestem aktywnym finansistą!</a:t>
            </a:r>
            <a:br>
              <a:rPr lang="pl-PL" sz="5500" dirty="0" smtClean="0">
                <a:solidFill>
                  <a:srgbClr val="C00000"/>
                </a:solidFill>
              </a:rPr>
            </a:br>
            <a:r>
              <a:rPr lang="pl-PL" sz="5500" dirty="0" smtClean="0">
                <a:solidFill>
                  <a:srgbClr val="C00000"/>
                </a:solidFill>
              </a:rPr>
              <a:t>Planuję budżet domowy.</a:t>
            </a:r>
            <a:endParaRPr lang="pl-PL" sz="5500" dirty="0">
              <a:solidFill>
                <a:srgbClr val="C00000"/>
              </a:solidFill>
            </a:endParaRPr>
          </a:p>
        </p:txBody>
      </p:sp>
      <p:sp>
        <p:nvSpPr>
          <p:cNvPr id="3" name="Podtytuł 2"/>
          <p:cNvSpPr>
            <a:spLocks noGrp="1"/>
          </p:cNvSpPr>
          <p:nvPr>
            <p:ph type="subTitle" idx="1"/>
          </p:nvPr>
        </p:nvSpPr>
        <p:spPr>
          <a:xfrm>
            <a:off x="1744783" y="5225143"/>
            <a:ext cx="8045373" cy="1208949"/>
          </a:xfrm>
        </p:spPr>
        <p:txBody>
          <a:bodyPr>
            <a:normAutofit/>
          </a:bodyPr>
          <a:lstStyle/>
          <a:p>
            <a:pPr algn="l">
              <a:spcBef>
                <a:spcPts val="0"/>
              </a:spcBef>
            </a:pPr>
            <a:r>
              <a:rPr lang="pl-PL" dirty="0">
                <a:solidFill>
                  <a:schemeClr val="tx1"/>
                </a:solidFill>
              </a:rPr>
              <a:t>WEBQUEST JEST PRZEZNACZONY DLA KLAS SZKOŁY </a:t>
            </a:r>
            <a:r>
              <a:rPr lang="pl-PL" dirty="0" smtClean="0">
                <a:solidFill>
                  <a:schemeClr val="tx1"/>
                </a:solidFill>
              </a:rPr>
              <a:t>średniej i POLICEALNEJ </a:t>
            </a:r>
            <a:endParaRPr lang="pl-PL" dirty="0">
              <a:solidFill>
                <a:schemeClr val="tx1"/>
              </a:solidFill>
            </a:endParaRPr>
          </a:p>
          <a:p>
            <a:endParaRPr lang="pl-PL" dirty="0"/>
          </a:p>
        </p:txBody>
      </p:sp>
      <p:pic>
        <p:nvPicPr>
          <p:cNvPr id="5" name="Obraz 4"/>
          <p:cNvPicPr>
            <a:picLocks noChangeAspect="1"/>
          </p:cNvPicPr>
          <p:nvPr/>
        </p:nvPicPr>
        <p:blipFill>
          <a:blip r:embed="rId2" cstate="print"/>
          <a:stretch>
            <a:fillRect/>
          </a:stretch>
        </p:blipFill>
        <p:spPr>
          <a:xfrm>
            <a:off x="8046719" y="1"/>
            <a:ext cx="4145279" cy="2160132"/>
          </a:xfrm>
          <a:prstGeom prst="rect">
            <a:avLst/>
          </a:prstGeom>
        </p:spPr>
      </p:pic>
      <p:pic>
        <p:nvPicPr>
          <p:cNvPr id="6" name="Picture 2" descr="EOG logo"/>
          <p:cNvPicPr>
            <a:picLocks noChangeAspect="1" noChangeArrowheads="1"/>
          </p:cNvPicPr>
          <p:nvPr/>
        </p:nvPicPr>
        <p:blipFill>
          <a:blip r:embed="rId3" cstate="print"/>
          <a:srcRect/>
          <a:stretch>
            <a:fillRect/>
          </a:stretch>
        </p:blipFill>
        <p:spPr bwMode="auto">
          <a:xfrm>
            <a:off x="596096" y="344727"/>
            <a:ext cx="1279159" cy="896329"/>
          </a:xfrm>
          <a:prstGeom prst="rect">
            <a:avLst/>
          </a:prstGeom>
          <a:noFill/>
        </p:spPr>
      </p:pic>
    </p:spTree>
    <p:extLst>
      <p:ext uri="{BB962C8B-B14F-4D97-AF65-F5344CB8AC3E}">
        <p14:creationId xmlns:p14="http://schemas.microsoft.com/office/powerpoint/2010/main" xmlns="" val="782447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1678" y="382385"/>
            <a:ext cx="10178322" cy="518952"/>
          </a:xfrm>
        </p:spPr>
        <p:txBody>
          <a:bodyPr>
            <a:normAutofit fontScale="90000"/>
          </a:bodyPr>
          <a:lstStyle/>
          <a:p>
            <a:r>
              <a:rPr lang="pl-PL" sz="3500" dirty="0" smtClean="0">
                <a:solidFill>
                  <a:srgbClr val="FF0000"/>
                </a:solidFill>
              </a:rPr>
              <a:t>PROCES</a:t>
            </a:r>
            <a:endParaRPr lang="pl-PL" sz="3500" dirty="0"/>
          </a:p>
        </p:txBody>
      </p:sp>
      <p:sp>
        <p:nvSpPr>
          <p:cNvPr id="3" name="Symbol zastępczy zawartości 2"/>
          <p:cNvSpPr>
            <a:spLocks noGrp="1"/>
          </p:cNvSpPr>
          <p:nvPr>
            <p:ph idx="1"/>
          </p:nvPr>
        </p:nvSpPr>
        <p:spPr>
          <a:xfrm>
            <a:off x="1251678" y="901337"/>
            <a:ext cx="10178322" cy="4808438"/>
          </a:xfrm>
          <a:solidFill>
            <a:schemeClr val="accent2">
              <a:lumMod val="20000"/>
              <a:lumOff val="80000"/>
            </a:schemeClr>
          </a:solidFill>
        </p:spPr>
        <p:txBody>
          <a:bodyPr>
            <a:normAutofit/>
          </a:bodyPr>
          <a:lstStyle/>
          <a:p>
            <a:pPr marL="0" indent="0">
              <a:spcBef>
                <a:spcPts val="0"/>
              </a:spcBef>
              <a:buNone/>
            </a:pPr>
            <a:endParaRPr lang="pl-PL" sz="1500" dirty="0" smtClean="0">
              <a:solidFill>
                <a:schemeClr val="tx1"/>
              </a:solidFill>
            </a:endParaRPr>
          </a:p>
          <a:p>
            <a:pPr marL="457200" indent="-457200">
              <a:buClr>
                <a:schemeClr val="tx1"/>
              </a:buClr>
              <a:buFont typeface="+mj-lt"/>
              <a:buAutoNum type="arabicParenR" startAt="11"/>
            </a:pPr>
            <a:r>
              <a:rPr lang="pl-PL" sz="2800" dirty="0" smtClean="0">
                <a:solidFill>
                  <a:schemeClr val="tx1"/>
                </a:solidFill>
              </a:rPr>
              <a:t> Starajcie </a:t>
            </a:r>
            <a:r>
              <a:rPr lang="pl-PL" sz="2800" dirty="0">
                <a:solidFill>
                  <a:schemeClr val="tx1"/>
                </a:solidFill>
              </a:rPr>
              <a:t>się należycie wykonać powierzone Wam zadania. Każdy z Was powinien pracować na wspólny efekt końcowy. </a:t>
            </a:r>
            <a:endParaRPr lang="pl-PL" sz="2800" dirty="0" smtClean="0">
              <a:solidFill>
                <a:schemeClr val="tx1"/>
              </a:solidFill>
            </a:endParaRPr>
          </a:p>
          <a:p>
            <a:pPr marL="457200" indent="-457200">
              <a:buClr>
                <a:schemeClr val="tx1"/>
              </a:buClr>
              <a:buFont typeface="+mj-lt"/>
              <a:buAutoNum type="arabicParenR" startAt="12"/>
            </a:pPr>
            <a:r>
              <a:rPr lang="pl-PL" sz="2800" dirty="0" smtClean="0">
                <a:solidFill>
                  <a:schemeClr val="tx1"/>
                </a:solidFill>
              </a:rPr>
              <a:t> Na </a:t>
            </a:r>
            <a:r>
              <a:rPr lang="pl-PL" sz="2800" dirty="0">
                <a:solidFill>
                  <a:schemeClr val="tx1"/>
                </a:solidFill>
              </a:rPr>
              <a:t>koniec zaprezentujcie swoje prace kolegom i nauczycielowi. Udzielcie </a:t>
            </a:r>
            <a:r>
              <a:rPr lang="pl-PL" sz="2800" dirty="0" smtClean="0">
                <a:solidFill>
                  <a:schemeClr val="tx1"/>
                </a:solidFill>
              </a:rPr>
              <a:t>odpowiedzi </a:t>
            </a:r>
            <a:r>
              <a:rPr lang="pl-PL" sz="2800" dirty="0">
                <a:solidFill>
                  <a:schemeClr val="tx1"/>
                </a:solidFill>
              </a:rPr>
              <a:t>na ewentualne ich pytania. Podzielcie się swoimi </a:t>
            </a:r>
            <a:r>
              <a:rPr lang="pl-PL" sz="2800" dirty="0" smtClean="0">
                <a:solidFill>
                  <a:schemeClr val="tx1"/>
                </a:solidFill>
              </a:rPr>
              <a:t>uwagami, które elementy budżetu sprawiły Wam największą trudność, a które najmniejszą?</a:t>
            </a:r>
            <a:endParaRPr lang="pl-PL" sz="2800" dirty="0">
              <a:solidFill>
                <a:schemeClr val="tx1"/>
              </a:solidFill>
            </a:endParaRPr>
          </a:p>
          <a:p>
            <a:pPr marL="0" indent="0">
              <a:spcBef>
                <a:spcPts val="0"/>
              </a:spcBef>
              <a:buNone/>
            </a:pPr>
            <a:endParaRPr lang="pl-PL" sz="2800" dirty="0">
              <a:solidFill>
                <a:schemeClr val="tx1"/>
              </a:solidFill>
            </a:endParaRPr>
          </a:p>
        </p:txBody>
      </p:sp>
      <p:pic>
        <p:nvPicPr>
          <p:cNvPr id="4" name="Obraz 3"/>
          <p:cNvPicPr>
            <a:picLocks noChangeAspect="1"/>
          </p:cNvPicPr>
          <p:nvPr/>
        </p:nvPicPr>
        <p:blipFill>
          <a:blip r:embed="rId2" cstate="print"/>
          <a:stretch>
            <a:fillRect/>
          </a:stretch>
        </p:blipFill>
        <p:spPr>
          <a:xfrm>
            <a:off x="6340840" y="4232366"/>
            <a:ext cx="4240074" cy="2442754"/>
          </a:xfrm>
          <a:prstGeom prst="rect">
            <a:avLst/>
          </a:prstGeom>
        </p:spPr>
      </p:pic>
      <p:pic>
        <p:nvPicPr>
          <p:cNvPr id="5" name="Obraz 4"/>
          <p:cNvPicPr>
            <a:picLocks noChangeAspect="1"/>
          </p:cNvPicPr>
          <p:nvPr/>
        </p:nvPicPr>
        <p:blipFill>
          <a:blip r:embed="rId3" cstate="print"/>
          <a:stretch>
            <a:fillRect/>
          </a:stretch>
        </p:blipFill>
        <p:spPr>
          <a:xfrm>
            <a:off x="1899829" y="4232366"/>
            <a:ext cx="4213588" cy="2442754"/>
          </a:xfrm>
          <a:prstGeom prst="rect">
            <a:avLst/>
          </a:prstGeom>
        </p:spPr>
      </p:pic>
    </p:spTree>
    <p:extLst>
      <p:ext uri="{BB962C8B-B14F-4D97-AF65-F5344CB8AC3E}">
        <p14:creationId xmlns:p14="http://schemas.microsoft.com/office/powerpoint/2010/main" xmlns="" val="4175387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1678" y="382385"/>
            <a:ext cx="10178322" cy="767146"/>
          </a:xfrm>
        </p:spPr>
        <p:txBody>
          <a:bodyPr>
            <a:normAutofit/>
          </a:bodyPr>
          <a:lstStyle/>
          <a:p>
            <a:r>
              <a:rPr lang="pl-PL" sz="3500" dirty="0" smtClean="0">
                <a:solidFill>
                  <a:srgbClr val="FF0000"/>
                </a:solidFill>
              </a:rPr>
              <a:t>ŹRÓDŁA</a:t>
            </a:r>
            <a:endParaRPr lang="pl-PL" sz="3500" dirty="0">
              <a:solidFill>
                <a:srgbClr val="FF0000"/>
              </a:solidFill>
            </a:endParaRPr>
          </a:p>
        </p:txBody>
      </p:sp>
      <p:sp>
        <p:nvSpPr>
          <p:cNvPr id="3" name="Symbol zastępczy zawartości 2"/>
          <p:cNvSpPr>
            <a:spLocks noGrp="1"/>
          </p:cNvSpPr>
          <p:nvPr>
            <p:ph idx="1"/>
          </p:nvPr>
        </p:nvSpPr>
        <p:spPr>
          <a:xfrm>
            <a:off x="1251678" y="1005841"/>
            <a:ext cx="10178322" cy="4873752"/>
          </a:xfrm>
          <a:solidFill>
            <a:schemeClr val="accent2">
              <a:lumMod val="20000"/>
              <a:lumOff val="80000"/>
            </a:schemeClr>
          </a:solidFill>
        </p:spPr>
        <p:txBody>
          <a:bodyPr>
            <a:normAutofit/>
          </a:bodyPr>
          <a:lstStyle/>
          <a:p>
            <a:pPr marL="0" indent="0">
              <a:buNone/>
            </a:pPr>
            <a:r>
              <a:rPr lang="pl-PL" sz="2600" b="1" i="1" dirty="0" smtClean="0">
                <a:solidFill>
                  <a:schemeClr val="tx1"/>
                </a:solidFill>
              </a:rPr>
              <a:t>Podstawowe (najważniejsze) linki:</a:t>
            </a:r>
          </a:p>
          <a:p>
            <a:pPr marL="0" indent="0">
              <a:buNone/>
            </a:pPr>
            <a:r>
              <a:rPr lang="pl-PL" sz="2600" dirty="0" smtClean="0">
                <a:solidFill>
                  <a:schemeClr val="tx1"/>
                </a:solidFill>
              </a:rPr>
              <a:t>https</a:t>
            </a:r>
            <a:r>
              <a:rPr lang="pl-PL" sz="2600" dirty="0">
                <a:solidFill>
                  <a:schemeClr val="tx1"/>
                </a:solidFill>
              </a:rPr>
              <a:t>://</a:t>
            </a:r>
            <a:r>
              <a:rPr lang="pl-PL" sz="2600" dirty="0" smtClean="0">
                <a:solidFill>
                  <a:schemeClr val="tx1"/>
                </a:solidFill>
              </a:rPr>
              <a:t>jakoszczedzacpieniadze.pl/prosty-budzet-domowy</a:t>
            </a:r>
          </a:p>
          <a:p>
            <a:pPr marL="0" indent="0">
              <a:buNone/>
            </a:pPr>
            <a:r>
              <a:rPr lang="pl-PL" sz="2600" dirty="0" smtClean="0">
                <a:solidFill>
                  <a:schemeClr val="tx1"/>
                </a:solidFill>
              </a:rPr>
              <a:t>https</a:t>
            </a:r>
            <a:r>
              <a:rPr lang="pl-PL" sz="2600" dirty="0">
                <a:solidFill>
                  <a:schemeClr val="tx1"/>
                </a:solidFill>
              </a:rPr>
              <a:t>://</a:t>
            </a:r>
            <a:r>
              <a:rPr lang="pl-PL" sz="2600" dirty="0" smtClean="0">
                <a:solidFill>
                  <a:schemeClr val="tx1"/>
                </a:solidFill>
              </a:rPr>
              <a:t>jakoszczedzacpieniadze.pl/budzet-domowy-2020-szablon-arkusz-excel</a:t>
            </a:r>
          </a:p>
          <a:p>
            <a:pPr marL="0" indent="0">
              <a:buNone/>
            </a:pPr>
            <a:r>
              <a:rPr lang="pl-PL" sz="2600" dirty="0">
                <a:solidFill>
                  <a:schemeClr val="tx1"/>
                </a:solidFill>
              </a:rPr>
              <a:t>https://</a:t>
            </a:r>
            <a:r>
              <a:rPr lang="pl-PL" sz="2600" dirty="0" smtClean="0">
                <a:solidFill>
                  <a:schemeClr val="tx1"/>
                </a:solidFill>
              </a:rPr>
              <a:t>jakoszczedzacpieniadze.pl/zaplanuj-budzet-domowy</a:t>
            </a:r>
          </a:p>
          <a:p>
            <a:pPr marL="0" indent="0">
              <a:buNone/>
            </a:pPr>
            <a:r>
              <a:rPr lang="pl-PL" sz="2600" b="1" i="1" dirty="0" smtClean="0">
                <a:solidFill>
                  <a:schemeClr val="tx1"/>
                </a:solidFill>
              </a:rPr>
              <a:t>Inne (dodatkowe) linki:</a:t>
            </a:r>
          </a:p>
          <a:p>
            <a:pPr marL="0" indent="0">
              <a:buNone/>
            </a:pPr>
            <a:r>
              <a:rPr lang="pl-PL" sz="2800" dirty="0">
                <a:solidFill>
                  <a:schemeClr val="tx1"/>
                </a:solidFill>
              </a:rPr>
              <a:t>https://poradnikprzedsiebiorcy.pl/-</a:t>
            </a:r>
            <a:r>
              <a:rPr lang="pl-PL" sz="2800" dirty="0" smtClean="0">
                <a:solidFill>
                  <a:schemeClr val="tx1"/>
                </a:solidFill>
              </a:rPr>
              <a:t>jak-zaplanowac-domowy-budzet</a:t>
            </a:r>
          </a:p>
          <a:p>
            <a:pPr marL="0" indent="0">
              <a:buNone/>
            </a:pPr>
            <a:r>
              <a:rPr lang="pl-PL" sz="2800" dirty="0">
                <a:solidFill>
                  <a:schemeClr val="tx1"/>
                </a:solidFill>
              </a:rPr>
              <a:t>https://www.pieniadzjestkobieta.pl/co-to-jest-budzet-domowy-i-po-co-go-prowadzic</a:t>
            </a:r>
            <a:endParaRPr lang="pl-PL" sz="2600" dirty="0" smtClean="0">
              <a:solidFill>
                <a:schemeClr val="tx1"/>
              </a:solidFill>
            </a:endParaRPr>
          </a:p>
          <a:p>
            <a:pPr marL="0" indent="0">
              <a:buNone/>
            </a:pPr>
            <a:endParaRPr lang="pl-PL" sz="2600" b="1" dirty="0" smtClean="0">
              <a:solidFill>
                <a:schemeClr val="tx1"/>
              </a:solidFill>
            </a:endParaRPr>
          </a:p>
          <a:p>
            <a:pPr marL="0" indent="0">
              <a:buNone/>
            </a:pPr>
            <a:endParaRPr lang="pl-PL" sz="2600" dirty="0"/>
          </a:p>
          <a:p>
            <a:pPr marL="0" indent="0">
              <a:buNone/>
            </a:pPr>
            <a:endParaRPr lang="pl-PL" sz="2600" dirty="0"/>
          </a:p>
        </p:txBody>
      </p:sp>
      <p:pic>
        <p:nvPicPr>
          <p:cNvPr id="4" name="Obraz 3"/>
          <p:cNvPicPr>
            <a:picLocks noChangeAspect="1"/>
          </p:cNvPicPr>
          <p:nvPr/>
        </p:nvPicPr>
        <p:blipFill>
          <a:blip r:embed="rId2" cstate="print"/>
          <a:stretch>
            <a:fillRect/>
          </a:stretch>
        </p:blipFill>
        <p:spPr>
          <a:xfrm>
            <a:off x="6506663" y="5271272"/>
            <a:ext cx="3749040" cy="1586728"/>
          </a:xfrm>
          <a:prstGeom prst="rect">
            <a:avLst/>
          </a:prstGeom>
        </p:spPr>
      </p:pic>
      <p:pic>
        <p:nvPicPr>
          <p:cNvPr id="5" name="Obraz 4"/>
          <p:cNvPicPr>
            <a:picLocks noChangeAspect="1"/>
          </p:cNvPicPr>
          <p:nvPr/>
        </p:nvPicPr>
        <p:blipFill>
          <a:blip r:embed="rId3" cstate="print"/>
          <a:stretch>
            <a:fillRect/>
          </a:stretch>
        </p:blipFill>
        <p:spPr>
          <a:xfrm>
            <a:off x="8982075" y="72391"/>
            <a:ext cx="2878999" cy="1866900"/>
          </a:xfrm>
          <a:prstGeom prst="rect">
            <a:avLst/>
          </a:prstGeom>
        </p:spPr>
      </p:pic>
    </p:spTree>
    <p:extLst>
      <p:ext uri="{BB962C8B-B14F-4D97-AF65-F5344CB8AC3E}">
        <p14:creationId xmlns:p14="http://schemas.microsoft.com/office/powerpoint/2010/main" xmlns="" val="2826699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84217" y="209007"/>
            <a:ext cx="3161212" cy="457200"/>
          </a:xfrm>
          <a:solidFill>
            <a:schemeClr val="bg2"/>
          </a:solidFill>
        </p:spPr>
        <p:txBody>
          <a:bodyPr>
            <a:noAutofit/>
          </a:bodyPr>
          <a:lstStyle/>
          <a:p>
            <a:pPr algn="l"/>
            <a:r>
              <a:rPr lang="pl-PL" sz="3000" b="1" dirty="0" smtClean="0">
                <a:solidFill>
                  <a:srgbClr val="FF0000"/>
                </a:solidFill>
                <a:latin typeface="Arial Black" panose="020B0A04020102020204" pitchFamily="34" charset="0"/>
              </a:rPr>
              <a:t>EWALUACJA</a:t>
            </a:r>
            <a:endParaRPr lang="pl-PL" sz="3000" b="1" dirty="0">
              <a:solidFill>
                <a:srgbClr val="FF0000"/>
              </a:solidFill>
              <a:latin typeface="Arial Black" panose="020B0A04020102020204" pitchFamily="34" charset="0"/>
            </a:endParaRPr>
          </a:p>
        </p:txBody>
      </p:sp>
      <p:graphicFrame>
        <p:nvGraphicFramePr>
          <p:cNvPr id="4" name="Obiekt 3"/>
          <p:cNvGraphicFramePr>
            <a:graphicFrameLocks noChangeAspect="1"/>
          </p:cNvGraphicFramePr>
          <p:nvPr>
            <p:extLst/>
          </p:nvPr>
        </p:nvGraphicFramePr>
        <p:xfrm>
          <a:off x="5481638" y="3232150"/>
          <a:ext cx="1228725" cy="390525"/>
        </p:xfrm>
        <a:graphic>
          <a:graphicData uri="http://schemas.openxmlformats.org/presentationml/2006/ole">
            <p:oleObj spid="_x0000_s1111" name="Arkusz" r:id="rId3" imgW="1228873" imgH="390397" progId="Excel.Sheet.12">
              <p:embed/>
            </p:oleObj>
          </a:graphicData>
        </a:graphic>
      </p:graphicFrame>
      <p:graphicFrame>
        <p:nvGraphicFramePr>
          <p:cNvPr id="6" name="Tabela 5"/>
          <p:cNvGraphicFramePr>
            <a:graphicFrameLocks noGrp="1"/>
          </p:cNvGraphicFramePr>
          <p:nvPr>
            <p:extLst>
              <p:ext uri="{D42A27DB-BD31-4B8C-83A1-F6EECF244321}">
                <p14:modId xmlns:p14="http://schemas.microsoft.com/office/powerpoint/2010/main" xmlns="" val="1599630177"/>
              </p:ext>
            </p:extLst>
          </p:nvPr>
        </p:nvGraphicFramePr>
        <p:xfrm>
          <a:off x="587830" y="901338"/>
          <a:ext cx="11251473" cy="5590901"/>
        </p:xfrm>
        <a:graphic>
          <a:graphicData uri="http://schemas.openxmlformats.org/drawingml/2006/table">
            <a:tbl>
              <a:tblPr firstRow="1" bandRow="1">
                <a:tableStyleId>{5C22544A-7EE6-4342-B048-85BDC9FD1C3A}</a:tableStyleId>
              </a:tblPr>
              <a:tblGrid>
                <a:gridCol w="2540383">
                  <a:extLst>
                    <a:ext uri="{9D8B030D-6E8A-4147-A177-3AD203B41FA5}">
                      <a16:colId xmlns:a16="http://schemas.microsoft.com/office/drawing/2014/main" xmlns="" val="1391921536"/>
                    </a:ext>
                  </a:extLst>
                </a:gridCol>
                <a:gridCol w="2724855">
                  <a:extLst>
                    <a:ext uri="{9D8B030D-6E8A-4147-A177-3AD203B41FA5}">
                      <a16:colId xmlns:a16="http://schemas.microsoft.com/office/drawing/2014/main" xmlns="" val="1613383002"/>
                    </a:ext>
                  </a:extLst>
                </a:gridCol>
                <a:gridCol w="2712182">
                  <a:extLst>
                    <a:ext uri="{9D8B030D-6E8A-4147-A177-3AD203B41FA5}">
                      <a16:colId xmlns:a16="http://schemas.microsoft.com/office/drawing/2014/main" xmlns="" val="1073497597"/>
                    </a:ext>
                  </a:extLst>
                </a:gridCol>
                <a:gridCol w="3274053">
                  <a:extLst>
                    <a:ext uri="{9D8B030D-6E8A-4147-A177-3AD203B41FA5}">
                      <a16:colId xmlns:a16="http://schemas.microsoft.com/office/drawing/2014/main" xmlns="" val="3392608151"/>
                    </a:ext>
                  </a:extLst>
                </a:gridCol>
              </a:tblGrid>
              <a:tr h="535093">
                <a:tc>
                  <a:txBody>
                    <a:bodyPr/>
                    <a:lstStyle/>
                    <a:p>
                      <a:pPr algn="ctr"/>
                      <a:r>
                        <a:rPr lang="pl-PL" sz="1600" dirty="0" smtClean="0">
                          <a:solidFill>
                            <a:schemeClr val="tx1"/>
                          </a:solidFill>
                          <a:latin typeface="Arial Black" panose="020B0A04020102020204" pitchFamily="34" charset="0"/>
                        </a:rPr>
                        <a:t>Liczba punktów</a:t>
                      </a:r>
                      <a:endParaRPr lang="pl-PL" sz="1600"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pl-PL" sz="1600" dirty="0" smtClean="0">
                          <a:solidFill>
                            <a:schemeClr val="tx1"/>
                          </a:solidFill>
                          <a:latin typeface="Arial Black" panose="020B0A04020102020204" pitchFamily="34" charset="0"/>
                        </a:rPr>
                        <a:t>2</a:t>
                      </a:r>
                      <a:endParaRPr lang="pl-PL" sz="1600"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pl-PL" sz="1600" dirty="0" smtClean="0">
                          <a:solidFill>
                            <a:schemeClr val="tx1"/>
                          </a:solidFill>
                          <a:latin typeface="Arial Black" panose="020B0A04020102020204" pitchFamily="34" charset="0"/>
                        </a:rPr>
                        <a:t>4</a:t>
                      </a:r>
                      <a:endParaRPr lang="pl-PL" sz="1600"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pl-PL" sz="1600" dirty="0" smtClean="0">
                          <a:solidFill>
                            <a:schemeClr val="tx1"/>
                          </a:solidFill>
                          <a:latin typeface="Arial Black" panose="020B0A04020102020204" pitchFamily="34" charset="0"/>
                        </a:rPr>
                        <a:t>6</a:t>
                      </a:r>
                      <a:endParaRPr lang="pl-PL" sz="1600"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3478148102"/>
                  </a:ext>
                </a:extLst>
              </a:tr>
              <a:tr h="1462424">
                <a:tc>
                  <a:txBody>
                    <a:bodyPr/>
                    <a:lstStyle/>
                    <a:p>
                      <a:r>
                        <a:rPr lang="pl-PL" sz="1600" dirty="0" smtClean="0">
                          <a:latin typeface="Arial Black" panose="020B0A04020102020204" pitchFamily="34" charset="0"/>
                        </a:rPr>
                        <a:t>Zawartość merytoryczna pracy</a:t>
                      </a:r>
                      <a:endParaRPr lang="pl-PL" sz="16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sz="1600" dirty="0" smtClean="0">
                          <a:latin typeface="Trebuchet MS" panose="020B0603020202020204" pitchFamily="34" charset="0"/>
                        </a:rPr>
                        <a:t>Praca słaba pod względem merytorycznym. Brakujące elementy.</a:t>
                      </a:r>
                      <a:endParaRPr lang="pl-PL" sz="16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600" dirty="0" smtClean="0">
                          <a:latin typeface="Trebuchet MS" panose="020B0603020202020204" pitchFamily="34" charset="0"/>
                        </a:rPr>
                        <a:t>Praca dobra pod względem merytorycznym. Brak lub niewielkie błędy.</a:t>
                      </a:r>
                    </a:p>
                    <a:p>
                      <a:endParaRPr lang="pl-PL" sz="16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600" dirty="0" smtClean="0">
                          <a:latin typeface="Trebuchet MS" panose="020B0603020202020204" pitchFamily="34" charset="0"/>
                        </a:rPr>
                        <a:t>Praca bardzo dobra pod względem merytorycznym. Poprawne, ciekawe treści.</a:t>
                      </a:r>
                    </a:p>
                    <a:p>
                      <a:endParaRPr lang="pl-PL" sz="16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30809747"/>
                  </a:ext>
                </a:extLst>
              </a:tr>
              <a:tr h="1796692">
                <a:tc>
                  <a:txBody>
                    <a:bodyPr/>
                    <a:lstStyle/>
                    <a:p>
                      <a:r>
                        <a:rPr lang="pl-PL" sz="1600" dirty="0" smtClean="0">
                          <a:latin typeface="Arial Black" panose="020B0A04020102020204" pitchFamily="34" charset="0"/>
                        </a:rPr>
                        <a:t>Prezentacja</a:t>
                      </a:r>
                      <a:r>
                        <a:rPr lang="pl-PL" sz="1600" baseline="0" dirty="0" smtClean="0">
                          <a:latin typeface="Arial Black" panose="020B0A04020102020204" pitchFamily="34" charset="0"/>
                        </a:rPr>
                        <a:t> pracy</a:t>
                      </a:r>
                      <a:endParaRPr lang="pl-PL" sz="16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b="0" i="0" u="none" strike="noStrike" kern="1200" dirty="0" smtClean="0">
                          <a:latin typeface="Trebuchet MS" pitchFamily="34"/>
                          <a:ea typeface="Lucida Sans Unicode" pitchFamily="2"/>
                          <a:cs typeface="Mangal" pitchFamily="2"/>
                        </a:rPr>
                        <a:t>Prezentacja mało czytelna, pobieżna, nie budząca zainteresowania. Brak odpowiedzi na pytania nauczyciela i uczniów.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b="0" i="0" u="none" strike="noStrike" kern="1200" dirty="0" smtClean="0">
                          <a:latin typeface="Trebuchet MS" pitchFamily="34"/>
                          <a:ea typeface="Lucida Sans Unicode" pitchFamily="2"/>
                          <a:cs typeface="Mangal" pitchFamily="2"/>
                        </a:rPr>
                        <a:t>Prezentacja czytelna, dobra, interesująca. Brak satysfakcjonujących odpowiedzi na stawiane pytania.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b="0" i="0" u="none" strike="noStrike" kern="1200" dirty="0" smtClean="0">
                          <a:latin typeface="Trebuchet MS" pitchFamily="34"/>
                          <a:ea typeface="Lucida Sans Unicode" pitchFamily="2"/>
                          <a:cs typeface="Mangal" pitchFamily="2"/>
                        </a:rPr>
                        <a:t>Prezentacja ładna, wyczerpująca, budząca</a:t>
                      </a:r>
                      <a:r>
                        <a:rPr lang="pl-PL" sz="1600" b="0" i="0" u="none" strike="noStrike" kern="1200" baseline="0" dirty="0" smtClean="0">
                          <a:latin typeface="Trebuchet MS" pitchFamily="34"/>
                          <a:ea typeface="Lucida Sans Unicode" pitchFamily="2"/>
                          <a:cs typeface="Mangal" pitchFamily="2"/>
                        </a:rPr>
                        <a:t> zainteresowanie</a:t>
                      </a:r>
                      <a:r>
                        <a:rPr lang="pl-PL" sz="1600" b="0" i="0" u="none" strike="noStrike" kern="1200" dirty="0" smtClean="0">
                          <a:latin typeface="Trebuchet MS" pitchFamily="34"/>
                          <a:ea typeface="Lucida Sans Unicode" pitchFamily="2"/>
                          <a:cs typeface="Mangal" pitchFamily="2"/>
                        </a:rPr>
                        <a:t>. Poprawne odpowiedzi na pytania sprawdzające nauczyciela oraz pytania innych uczniów.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56236742"/>
                  </a:ext>
                </a:extLst>
              </a:tr>
              <a:tr h="1796692">
                <a:tc>
                  <a:txBody>
                    <a:bodyPr/>
                    <a:lstStyle/>
                    <a:p>
                      <a:pPr algn="l"/>
                      <a:r>
                        <a:rPr lang="pl-PL" sz="1600" dirty="0" smtClean="0">
                          <a:latin typeface="Arial Black" panose="020B0A04020102020204" pitchFamily="34" charset="0"/>
                        </a:rPr>
                        <a:t>Zaangażowanie w</a:t>
                      </a:r>
                      <a:r>
                        <a:rPr lang="pl-PL" sz="1600" baseline="0" dirty="0" smtClean="0">
                          <a:latin typeface="Arial Black" panose="020B0A04020102020204" pitchFamily="34" charset="0"/>
                        </a:rPr>
                        <a:t> </a:t>
                      </a:r>
                      <a:r>
                        <a:rPr lang="pl-PL" sz="1600" dirty="0" smtClean="0">
                          <a:latin typeface="Arial Black" panose="020B0A04020102020204" pitchFamily="34" charset="0"/>
                        </a:rPr>
                        <a:t>pracę grupy, umiejętność współpracy.</a:t>
                      </a:r>
                      <a:endParaRPr lang="pl-PL" sz="16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Brak zaangażowania wszystkich członków grupy w pracę i kreatywną współpracę.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Dobre zaangażowanie w pracę wszystkich członków grupy. Umiejętność współpracy na zadawalającym poziomie.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Pełne zaangażowanie w pracę wszystkich członków grupy. Wzajemne motywowanie się do pracy. Umiejętność współpracy w grupie na wysokim poziomie.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62564000"/>
                  </a:ext>
                </a:extLst>
              </a:tr>
            </a:tbl>
          </a:graphicData>
        </a:graphic>
      </p:graphicFrame>
    </p:spTree>
    <p:extLst>
      <p:ext uri="{BB962C8B-B14F-4D97-AF65-F5344CB8AC3E}">
        <p14:creationId xmlns:p14="http://schemas.microsoft.com/office/powerpoint/2010/main" xmlns="" val="343910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a 6"/>
          <p:cNvGraphicFramePr>
            <a:graphicFrameLocks noGrp="1"/>
          </p:cNvGraphicFramePr>
          <p:nvPr>
            <p:extLst>
              <p:ext uri="{D42A27DB-BD31-4B8C-83A1-F6EECF244321}">
                <p14:modId xmlns:p14="http://schemas.microsoft.com/office/powerpoint/2010/main" xmlns="" val="4122360850"/>
              </p:ext>
            </p:extLst>
          </p:nvPr>
        </p:nvGraphicFramePr>
        <p:xfrm>
          <a:off x="1121541" y="1502230"/>
          <a:ext cx="10593978" cy="4532811"/>
        </p:xfrm>
        <a:graphic>
          <a:graphicData uri="http://schemas.openxmlformats.org/drawingml/2006/table">
            <a:tbl>
              <a:tblPr firstRow="1" bandRow="1">
                <a:tableStyleId>{5C22544A-7EE6-4342-B048-85BDC9FD1C3A}</a:tableStyleId>
              </a:tblPr>
              <a:tblGrid>
                <a:gridCol w="5296989">
                  <a:extLst>
                    <a:ext uri="{9D8B030D-6E8A-4147-A177-3AD203B41FA5}">
                      <a16:colId xmlns:a16="http://schemas.microsoft.com/office/drawing/2014/main" xmlns="" val="3813572916"/>
                    </a:ext>
                  </a:extLst>
                </a:gridCol>
                <a:gridCol w="5296989">
                  <a:extLst>
                    <a:ext uri="{9D8B030D-6E8A-4147-A177-3AD203B41FA5}">
                      <a16:colId xmlns:a16="http://schemas.microsoft.com/office/drawing/2014/main" xmlns="" val="4203344437"/>
                    </a:ext>
                  </a:extLst>
                </a:gridCol>
              </a:tblGrid>
              <a:tr h="567021">
                <a:tc>
                  <a:txBody>
                    <a:bodyPr/>
                    <a:lstStyle/>
                    <a:p>
                      <a:pPr algn="ctr"/>
                      <a:r>
                        <a:rPr lang="pl-PL" sz="2400" b="1" dirty="0" smtClean="0">
                          <a:solidFill>
                            <a:schemeClr val="tx1"/>
                          </a:solidFill>
                          <a:latin typeface="Arial Black" panose="020B0A04020102020204" pitchFamily="34" charset="0"/>
                        </a:rPr>
                        <a:t>PUNKTY</a:t>
                      </a:r>
                      <a:endParaRPr lang="pl-PL" sz="2400" b="1"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pl-PL" sz="2400" b="1" dirty="0" smtClean="0">
                          <a:solidFill>
                            <a:schemeClr val="tx1"/>
                          </a:solidFill>
                          <a:latin typeface="Arial Black" panose="020B0A04020102020204" pitchFamily="34" charset="0"/>
                        </a:rPr>
                        <a:t>OCENA</a:t>
                      </a:r>
                      <a:endParaRPr lang="pl-PL" sz="2400" b="1"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2140736140"/>
                  </a:ext>
                </a:extLst>
              </a:tr>
              <a:tr h="660965">
                <a:tc>
                  <a:txBody>
                    <a:bodyPr/>
                    <a:lstStyle/>
                    <a:p>
                      <a:pPr algn="ctr"/>
                      <a:r>
                        <a:rPr lang="pl-PL" sz="2800" b="0" dirty="0" smtClean="0">
                          <a:latin typeface="Trebuchet MS" panose="020B0603020202020204" pitchFamily="34" charset="0"/>
                        </a:rPr>
                        <a:t>&lt; 6</a:t>
                      </a:r>
                      <a:endParaRPr lang="pl-PL" sz="28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2800" b="0" dirty="0" smtClean="0">
                          <a:latin typeface="Trebuchet MS" panose="020B0603020202020204" pitchFamily="34" charset="0"/>
                        </a:rPr>
                        <a:t>niedostateczny</a:t>
                      </a:r>
                      <a:endParaRPr lang="pl-PL" sz="28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54742611"/>
                  </a:ext>
                </a:extLst>
              </a:tr>
              <a:tr h="660965">
                <a:tc>
                  <a:txBody>
                    <a:bodyPr/>
                    <a:lstStyle/>
                    <a:p>
                      <a:pPr algn="ctr"/>
                      <a:r>
                        <a:rPr lang="pl-PL" sz="2800" b="0" dirty="0" smtClean="0">
                          <a:latin typeface="Trebuchet MS" panose="020B0603020202020204" pitchFamily="34" charset="0"/>
                        </a:rPr>
                        <a:t>7 - 6</a:t>
                      </a:r>
                      <a:endParaRPr lang="pl-PL" sz="28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2800" b="0" dirty="0" smtClean="0">
                          <a:latin typeface="Trebuchet MS" panose="020B0603020202020204" pitchFamily="34" charset="0"/>
                        </a:rPr>
                        <a:t>dopuszczający</a:t>
                      </a:r>
                      <a:endParaRPr lang="pl-PL" sz="28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0328922"/>
                  </a:ext>
                </a:extLst>
              </a:tr>
              <a:tr h="660965">
                <a:tc>
                  <a:txBody>
                    <a:bodyPr/>
                    <a:lstStyle/>
                    <a:p>
                      <a:pPr algn="ctr"/>
                      <a:r>
                        <a:rPr lang="pl-PL" sz="2800" b="0" dirty="0" smtClean="0">
                          <a:latin typeface="Trebuchet MS" panose="020B0603020202020204" pitchFamily="34" charset="0"/>
                        </a:rPr>
                        <a:t>10 - 8</a:t>
                      </a:r>
                      <a:endParaRPr lang="pl-PL" sz="28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2800" b="0" dirty="0" smtClean="0">
                          <a:latin typeface="Trebuchet MS" panose="020B0603020202020204" pitchFamily="34" charset="0"/>
                        </a:rPr>
                        <a:t>dostateczny</a:t>
                      </a:r>
                      <a:endParaRPr lang="pl-PL" sz="28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23975048"/>
                  </a:ext>
                </a:extLst>
              </a:tr>
              <a:tr h="660965">
                <a:tc>
                  <a:txBody>
                    <a:bodyPr/>
                    <a:lstStyle/>
                    <a:p>
                      <a:pPr algn="ctr"/>
                      <a:r>
                        <a:rPr lang="pl-PL" sz="2800" b="0" dirty="0" smtClean="0">
                          <a:latin typeface="Trebuchet MS" panose="020B0603020202020204" pitchFamily="34" charset="0"/>
                        </a:rPr>
                        <a:t>14 - 11</a:t>
                      </a:r>
                      <a:endParaRPr lang="pl-PL" sz="28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2800" b="0" dirty="0" smtClean="0">
                          <a:latin typeface="Trebuchet MS" panose="020B0603020202020204" pitchFamily="34" charset="0"/>
                        </a:rPr>
                        <a:t>dobry</a:t>
                      </a:r>
                      <a:endParaRPr lang="pl-PL" sz="28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03930880"/>
                  </a:ext>
                </a:extLst>
              </a:tr>
              <a:tr h="660965">
                <a:tc>
                  <a:txBody>
                    <a:bodyPr/>
                    <a:lstStyle/>
                    <a:p>
                      <a:pPr algn="ctr"/>
                      <a:r>
                        <a:rPr lang="pl-PL" sz="2800" b="0" dirty="0" smtClean="0">
                          <a:latin typeface="Trebuchet MS" panose="020B0603020202020204" pitchFamily="34" charset="0"/>
                        </a:rPr>
                        <a:t>17 -</a:t>
                      </a:r>
                      <a:r>
                        <a:rPr lang="pl-PL" sz="2800" b="0" baseline="0" dirty="0" smtClean="0">
                          <a:latin typeface="Trebuchet MS" panose="020B0603020202020204" pitchFamily="34" charset="0"/>
                        </a:rPr>
                        <a:t> 15</a:t>
                      </a:r>
                      <a:endParaRPr lang="pl-PL" sz="28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2800" b="0" dirty="0" smtClean="0">
                          <a:latin typeface="Trebuchet MS" panose="020B0603020202020204" pitchFamily="34" charset="0"/>
                        </a:rPr>
                        <a:t>bardzo dobry</a:t>
                      </a:r>
                      <a:endParaRPr lang="pl-PL" sz="28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67829302"/>
                  </a:ext>
                </a:extLst>
              </a:tr>
              <a:tr h="660965">
                <a:tc>
                  <a:txBody>
                    <a:bodyPr/>
                    <a:lstStyle/>
                    <a:p>
                      <a:pPr algn="ctr"/>
                      <a:r>
                        <a:rPr lang="pl-PL" sz="2800" b="0" dirty="0" smtClean="0">
                          <a:latin typeface="Trebuchet MS" panose="020B0603020202020204" pitchFamily="34" charset="0"/>
                        </a:rPr>
                        <a:t>18</a:t>
                      </a:r>
                      <a:endParaRPr lang="pl-PL" sz="28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2800" b="0" dirty="0" smtClean="0">
                          <a:latin typeface="Trebuchet MS" panose="020B0603020202020204" pitchFamily="34" charset="0"/>
                        </a:rPr>
                        <a:t>celujący</a:t>
                      </a:r>
                      <a:endParaRPr lang="pl-PL" sz="28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1341944"/>
                  </a:ext>
                </a:extLst>
              </a:tr>
            </a:tbl>
          </a:graphicData>
        </a:graphic>
      </p:graphicFrame>
      <p:sp>
        <p:nvSpPr>
          <p:cNvPr id="6" name="Tytuł 1"/>
          <p:cNvSpPr>
            <a:spLocks noGrp="1"/>
          </p:cNvSpPr>
          <p:nvPr>
            <p:ph type="title"/>
          </p:nvPr>
        </p:nvSpPr>
        <p:spPr>
          <a:xfrm>
            <a:off x="1017039" y="222071"/>
            <a:ext cx="3161212" cy="744582"/>
          </a:xfrm>
          <a:solidFill>
            <a:schemeClr val="bg2"/>
          </a:solidFill>
        </p:spPr>
        <p:txBody>
          <a:bodyPr>
            <a:noAutofit/>
          </a:bodyPr>
          <a:lstStyle/>
          <a:p>
            <a:pPr algn="l"/>
            <a:r>
              <a:rPr lang="pl-PL" sz="3000" b="1" dirty="0" smtClean="0">
                <a:solidFill>
                  <a:srgbClr val="FF0000"/>
                </a:solidFill>
                <a:latin typeface="Arial Black" panose="020B0A04020102020204" pitchFamily="34" charset="0"/>
              </a:rPr>
              <a:t>EWALUACJA</a:t>
            </a:r>
            <a:endParaRPr lang="pl-PL" sz="3000" b="1" dirty="0">
              <a:solidFill>
                <a:srgbClr val="FF0000"/>
              </a:solidFill>
              <a:latin typeface="Arial Black" panose="020B0A04020102020204" pitchFamily="34" charset="0"/>
            </a:endParaRPr>
          </a:p>
        </p:txBody>
      </p:sp>
      <p:pic>
        <p:nvPicPr>
          <p:cNvPr id="3" name="Obraz 2"/>
          <p:cNvPicPr>
            <a:picLocks noChangeAspect="1"/>
          </p:cNvPicPr>
          <p:nvPr/>
        </p:nvPicPr>
        <p:blipFill>
          <a:blip r:embed="rId2" cstate="print"/>
          <a:stretch>
            <a:fillRect/>
          </a:stretch>
        </p:blipFill>
        <p:spPr>
          <a:xfrm>
            <a:off x="5284605" y="0"/>
            <a:ext cx="2981325" cy="1397726"/>
          </a:xfrm>
          <a:prstGeom prst="rect">
            <a:avLst/>
          </a:prstGeom>
        </p:spPr>
      </p:pic>
    </p:spTree>
    <p:extLst>
      <p:ext uri="{BB962C8B-B14F-4D97-AF65-F5344CB8AC3E}">
        <p14:creationId xmlns:p14="http://schemas.microsoft.com/office/powerpoint/2010/main" xmlns="" val="374003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31341" y="574766"/>
            <a:ext cx="10364451" cy="627017"/>
          </a:xfrm>
        </p:spPr>
        <p:txBody>
          <a:bodyPr>
            <a:normAutofit/>
          </a:bodyPr>
          <a:lstStyle/>
          <a:p>
            <a:pPr algn="l"/>
            <a:r>
              <a:rPr lang="pl-PL" sz="3200" b="1" dirty="0">
                <a:solidFill>
                  <a:srgbClr val="FF0000"/>
                </a:solidFill>
                <a:latin typeface="Arial Black" panose="020B0A04020102020204" pitchFamily="34" charset="0"/>
              </a:rPr>
              <a:t>KONKLUZJE – WNIOSKI </a:t>
            </a:r>
            <a:r>
              <a:rPr lang="pl-PL" sz="3200" b="1" dirty="0" smtClean="0">
                <a:solidFill>
                  <a:srgbClr val="FF0000"/>
                </a:solidFill>
                <a:latin typeface="Arial Black" panose="020B0A04020102020204" pitchFamily="34" charset="0"/>
              </a:rPr>
              <a:t>KOŃCOWE</a:t>
            </a:r>
            <a:endParaRPr lang="pl-PL" sz="3200" dirty="0">
              <a:solidFill>
                <a:srgbClr val="FF0000"/>
              </a:solidFill>
            </a:endParaRPr>
          </a:p>
        </p:txBody>
      </p:sp>
      <p:sp>
        <p:nvSpPr>
          <p:cNvPr id="3" name="Symbol zastępczy zawartości 2"/>
          <p:cNvSpPr>
            <a:spLocks noGrp="1"/>
          </p:cNvSpPr>
          <p:nvPr>
            <p:ph sz="quarter" idx="4294967295"/>
          </p:nvPr>
        </p:nvSpPr>
        <p:spPr>
          <a:xfrm>
            <a:off x="913774" y="1201784"/>
            <a:ext cx="10363826" cy="4589416"/>
          </a:xfrm>
          <a:solidFill>
            <a:schemeClr val="accent2">
              <a:lumMod val="20000"/>
              <a:lumOff val="80000"/>
            </a:schemeClr>
          </a:solidFill>
        </p:spPr>
        <p:txBody>
          <a:bodyPr>
            <a:normAutofit/>
          </a:bodyPr>
          <a:lstStyle/>
          <a:p>
            <a:pPr marL="0" indent="0">
              <a:spcAft>
                <a:spcPts val="300"/>
              </a:spcAft>
              <a:buNone/>
            </a:pPr>
            <a:r>
              <a:rPr lang="pl-PL" sz="2600" b="1" dirty="0" smtClean="0">
                <a:latin typeface="Arial Black" panose="020B0A04020102020204" pitchFamily="34" charset="0"/>
              </a:rPr>
              <a:t>Jakie </a:t>
            </a:r>
            <a:r>
              <a:rPr lang="pl-PL" sz="2600" b="1" dirty="0">
                <a:latin typeface="Arial Black" panose="020B0A04020102020204" pitchFamily="34" charset="0"/>
              </a:rPr>
              <a:t>korzyści osiągnęliście z realizacji tego projektu?</a:t>
            </a:r>
          </a:p>
          <a:p>
            <a:pPr marL="514350" indent="-514350">
              <a:buClr>
                <a:srgbClr val="0070C0"/>
              </a:buClr>
              <a:buSzPct val="100000"/>
              <a:buFont typeface="+mj-lt"/>
              <a:buAutoNum type="arabicPeriod"/>
            </a:pPr>
            <a:r>
              <a:rPr lang="pl-PL" sz="2600" dirty="0">
                <a:solidFill>
                  <a:schemeClr val="tx1"/>
                </a:solidFill>
                <a:latin typeface="Trebuchet MS" panose="020B0603020202020204" pitchFamily="34" charset="0"/>
              </a:rPr>
              <a:t>P</a:t>
            </a:r>
            <a:r>
              <a:rPr lang="pl-PL" sz="2600" dirty="0" smtClean="0">
                <a:solidFill>
                  <a:schemeClr val="tx1"/>
                </a:solidFill>
                <a:latin typeface="Trebuchet MS" panose="020B0603020202020204" pitchFamily="34" charset="0"/>
              </a:rPr>
              <a:t>oszerzyliście </a:t>
            </a:r>
            <a:r>
              <a:rPr lang="pl-PL" sz="2600" dirty="0">
                <a:solidFill>
                  <a:schemeClr val="tx1"/>
                </a:solidFill>
                <a:latin typeface="Trebuchet MS" panose="020B0603020202020204" pitchFamily="34" charset="0"/>
              </a:rPr>
              <a:t>swoją wiedzę na temat </a:t>
            </a:r>
            <a:r>
              <a:rPr lang="pl-PL" sz="2600" dirty="0" smtClean="0">
                <a:solidFill>
                  <a:schemeClr val="tx1"/>
                </a:solidFill>
                <a:latin typeface="Trebuchet MS" panose="020B0603020202020204" pitchFamily="34" charset="0"/>
              </a:rPr>
              <a:t>znaczenia, struktury budżetu domowego oraz sposobu jego konstruowania.</a:t>
            </a:r>
          </a:p>
          <a:p>
            <a:pPr marL="514350" indent="-514350">
              <a:buClr>
                <a:srgbClr val="0070C0"/>
              </a:buClr>
              <a:buSzPct val="100000"/>
              <a:buFont typeface="+mj-lt"/>
              <a:buAutoNum type="arabicPeriod"/>
            </a:pPr>
            <a:r>
              <a:rPr lang="pl-PL" sz="2600" dirty="0" smtClean="0">
                <a:solidFill>
                  <a:schemeClr val="tx1"/>
                </a:solidFill>
                <a:latin typeface="Trebuchet MS" panose="020B0603020202020204" pitchFamily="34" charset="0"/>
              </a:rPr>
              <a:t>Mogliście </a:t>
            </a:r>
            <a:r>
              <a:rPr lang="pl-PL" sz="2600" dirty="0">
                <a:solidFill>
                  <a:schemeClr val="tx1"/>
                </a:solidFill>
                <a:latin typeface="Trebuchet MS" panose="020B0603020202020204" pitchFamily="34" charset="0"/>
              </a:rPr>
              <a:t>zastosować w praktyce swoją wiedzę i </a:t>
            </a:r>
            <a:r>
              <a:rPr lang="pl-PL" sz="2600" dirty="0" smtClean="0">
                <a:solidFill>
                  <a:schemeClr val="tx1"/>
                </a:solidFill>
                <a:latin typeface="Trebuchet MS" panose="020B0603020202020204" pitchFamily="34" charset="0"/>
              </a:rPr>
              <a:t>umiejętności z zakresu finansów oraz wykonywania obliczeń z wykorzystaniem programu MS Excel.</a:t>
            </a:r>
          </a:p>
          <a:p>
            <a:pPr marL="514350" indent="-514350">
              <a:buClr>
                <a:srgbClr val="0070C0"/>
              </a:buClr>
              <a:buSzPct val="100000"/>
              <a:buFont typeface="+mj-lt"/>
              <a:buAutoNum type="arabicPeriod"/>
            </a:pPr>
            <a:r>
              <a:rPr lang="pl-PL" sz="2600" dirty="0" smtClean="0">
                <a:solidFill>
                  <a:schemeClr val="tx1"/>
                </a:solidFill>
                <a:latin typeface="Trebuchet MS" panose="020B0603020202020204" pitchFamily="34" charset="0"/>
              </a:rPr>
              <a:t>Poznaliście sposoby planowania swoich oszczędności.</a:t>
            </a:r>
            <a:endParaRPr lang="pl-PL" sz="2600" dirty="0">
              <a:solidFill>
                <a:schemeClr val="tx1"/>
              </a:solidFill>
              <a:latin typeface="Trebuchet MS" panose="020B0603020202020204" pitchFamily="34" charset="0"/>
            </a:endParaRPr>
          </a:p>
          <a:p>
            <a:pPr marL="514350" indent="-514350">
              <a:buClr>
                <a:srgbClr val="0070C0"/>
              </a:buClr>
              <a:buSzPct val="100000"/>
              <a:buAutoNum type="arabicPeriod"/>
            </a:pPr>
            <a:r>
              <a:rPr lang="pl-PL" sz="2600" dirty="0">
                <a:solidFill>
                  <a:schemeClr val="tx1"/>
                </a:solidFill>
                <a:latin typeface="Trebuchet MS" panose="020B0603020202020204" pitchFamily="34" charset="0"/>
              </a:rPr>
              <a:t>Mogliście w ciekawy sposób utrwalić Waszą wiedzę.</a:t>
            </a:r>
          </a:p>
          <a:p>
            <a:pPr marL="514350" indent="-514350">
              <a:buClr>
                <a:srgbClr val="0070C0"/>
              </a:buClr>
              <a:buSzPct val="100000"/>
              <a:buAutoNum type="arabicPeriod"/>
            </a:pPr>
            <a:r>
              <a:rPr lang="pl-PL" sz="2600" dirty="0">
                <a:solidFill>
                  <a:schemeClr val="tx1"/>
                </a:solidFill>
                <a:latin typeface="Trebuchet MS" panose="020B0603020202020204" pitchFamily="34" charset="0"/>
              </a:rPr>
              <a:t>Uczyliście się planowania i organizacji własnej pracy</a:t>
            </a:r>
            <a:r>
              <a:rPr lang="pl-PL" sz="2600" dirty="0">
                <a:latin typeface="Trebuchet MS" panose="020B0603020202020204" pitchFamily="34" charset="0"/>
              </a:rPr>
              <a:t>.</a:t>
            </a:r>
          </a:p>
          <a:p>
            <a:pPr marL="0" indent="0">
              <a:buNone/>
            </a:pPr>
            <a:endParaRPr lang="pl-PL" dirty="0"/>
          </a:p>
        </p:txBody>
      </p:sp>
      <p:pic>
        <p:nvPicPr>
          <p:cNvPr id="5" name="Obraz 4"/>
          <p:cNvPicPr>
            <a:picLocks noChangeAspect="1"/>
          </p:cNvPicPr>
          <p:nvPr/>
        </p:nvPicPr>
        <p:blipFill>
          <a:blip r:embed="rId2" cstate="print"/>
          <a:stretch>
            <a:fillRect/>
          </a:stretch>
        </p:blipFill>
        <p:spPr>
          <a:xfrm>
            <a:off x="9392193" y="4023359"/>
            <a:ext cx="2682867" cy="2547257"/>
          </a:xfrm>
          <a:prstGeom prst="rect">
            <a:avLst/>
          </a:prstGeom>
        </p:spPr>
      </p:pic>
    </p:spTree>
    <p:extLst>
      <p:ext uri="{BB962C8B-B14F-4D97-AF65-F5344CB8AC3E}">
        <p14:creationId xmlns:p14="http://schemas.microsoft.com/office/powerpoint/2010/main" xmlns="" val="1451445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18278" y="448701"/>
            <a:ext cx="10364451" cy="766146"/>
          </a:xfrm>
        </p:spPr>
        <p:txBody>
          <a:bodyPr>
            <a:normAutofit/>
          </a:bodyPr>
          <a:lstStyle/>
          <a:p>
            <a:pPr algn="l"/>
            <a:r>
              <a:rPr lang="pl-PL" sz="3200" b="1" dirty="0">
                <a:solidFill>
                  <a:srgbClr val="FF0000"/>
                </a:solidFill>
                <a:latin typeface="Arial Black" panose="020B0A04020102020204" pitchFamily="34" charset="0"/>
              </a:rPr>
              <a:t>KONKLUZJE – WNIOSKI </a:t>
            </a:r>
            <a:r>
              <a:rPr lang="pl-PL" sz="3200" b="1" dirty="0" smtClean="0">
                <a:solidFill>
                  <a:srgbClr val="FF0000"/>
                </a:solidFill>
                <a:latin typeface="Arial Black" panose="020B0A04020102020204" pitchFamily="34" charset="0"/>
              </a:rPr>
              <a:t>KOŃCOWE</a:t>
            </a:r>
            <a:endParaRPr lang="pl-PL" sz="3200" dirty="0"/>
          </a:p>
        </p:txBody>
      </p:sp>
      <p:sp>
        <p:nvSpPr>
          <p:cNvPr id="3" name="Symbol zastępczy zawartości 2"/>
          <p:cNvSpPr>
            <a:spLocks noGrp="1"/>
          </p:cNvSpPr>
          <p:nvPr>
            <p:ph sz="quarter" idx="4294967295"/>
          </p:nvPr>
        </p:nvSpPr>
        <p:spPr>
          <a:xfrm>
            <a:off x="926837" y="1214847"/>
            <a:ext cx="10363826" cy="4207191"/>
          </a:xfrm>
          <a:solidFill>
            <a:schemeClr val="accent2">
              <a:lumMod val="20000"/>
              <a:lumOff val="80000"/>
            </a:schemeClr>
          </a:solidFill>
        </p:spPr>
        <p:txBody>
          <a:bodyPr>
            <a:normAutofit fontScale="92500"/>
          </a:bodyPr>
          <a:lstStyle/>
          <a:p>
            <a:pPr marL="514350" indent="-514350">
              <a:buClr>
                <a:srgbClr val="0070C0"/>
              </a:buClr>
              <a:buSzPct val="100000"/>
              <a:buFont typeface="+mj-lt"/>
              <a:buAutoNum type="arabicPeriod" startAt="5"/>
            </a:pPr>
            <a:r>
              <a:rPr lang="pl-PL" sz="2900" dirty="0" smtClean="0">
                <a:solidFill>
                  <a:schemeClr val="tx1"/>
                </a:solidFill>
                <a:latin typeface="Trebuchet MS" panose="020B0603020202020204" pitchFamily="34" charset="0"/>
              </a:rPr>
              <a:t>Nauczyliście </a:t>
            </a:r>
            <a:r>
              <a:rPr lang="pl-PL" sz="2900" dirty="0">
                <a:solidFill>
                  <a:schemeClr val="tx1"/>
                </a:solidFill>
                <a:latin typeface="Trebuchet MS" panose="020B0603020202020204" pitchFamily="34" charset="0"/>
              </a:rPr>
              <a:t>się wykorzystywać Internet </a:t>
            </a:r>
            <a:r>
              <a:rPr lang="pl-PL" sz="2900" dirty="0" smtClean="0">
                <a:solidFill>
                  <a:schemeClr val="tx1"/>
                </a:solidFill>
                <a:latin typeface="Trebuchet MS" panose="020B0603020202020204" pitchFamily="34" charset="0"/>
              </a:rPr>
              <a:t>jako </a:t>
            </a:r>
            <a:r>
              <a:rPr lang="pl-PL" sz="2900" dirty="0">
                <a:solidFill>
                  <a:schemeClr val="tx1"/>
                </a:solidFill>
                <a:latin typeface="Trebuchet MS" panose="020B0603020202020204" pitchFamily="34" charset="0"/>
              </a:rPr>
              <a:t>źródło informacji. </a:t>
            </a:r>
          </a:p>
          <a:p>
            <a:pPr marL="514350" indent="-514350">
              <a:buClr>
                <a:srgbClr val="0070C0"/>
              </a:buClr>
              <a:buSzPct val="100000"/>
              <a:buFont typeface="+mj-lt"/>
              <a:buAutoNum type="arabicPeriod" startAt="6"/>
            </a:pPr>
            <a:r>
              <a:rPr lang="pl-PL" sz="2900" dirty="0">
                <a:solidFill>
                  <a:schemeClr val="tx1"/>
                </a:solidFill>
                <a:latin typeface="Trebuchet MS" panose="020B0603020202020204" pitchFamily="34" charset="0"/>
              </a:rPr>
              <a:t>Nauczyliście się opracowywać informacje w różnych formach.</a:t>
            </a:r>
          </a:p>
          <a:p>
            <a:pPr marL="514350" indent="-514350">
              <a:spcAft>
                <a:spcPts val="300"/>
              </a:spcAft>
              <a:buClr>
                <a:srgbClr val="0070C0"/>
              </a:buClr>
              <a:buSzPct val="100000"/>
              <a:buFont typeface="+mj-lt"/>
              <a:buAutoNum type="arabicPeriod" startAt="6"/>
            </a:pPr>
            <a:r>
              <a:rPr lang="pl-PL" sz="2900" dirty="0">
                <a:solidFill>
                  <a:schemeClr val="tx1"/>
                </a:solidFill>
                <a:latin typeface="Trebuchet MS" panose="020B0603020202020204" pitchFamily="34" charset="0"/>
              </a:rPr>
              <a:t>Uczyliście się trudnej sztuki współpracy w grupie. </a:t>
            </a:r>
          </a:p>
          <a:p>
            <a:pPr marL="514350" indent="-514350">
              <a:buClr>
                <a:srgbClr val="0070C0"/>
              </a:buClr>
              <a:buSzPct val="100000"/>
              <a:buFont typeface="+mj-lt"/>
              <a:buAutoNum type="arabicPeriod" startAt="6"/>
            </a:pPr>
            <a:r>
              <a:rPr lang="pl-PL" sz="2900" dirty="0">
                <a:solidFill>
                  <a:schemeClr val="tx1"/>
                </a:solidFill>
                <a:latin typeface="Trebuchet MS" panose="020B0603020202020204" pitchFamily="34" charset="0"/>
              </a:rPr>
              <a:t>Mogliście Waszą pracę zaprezentować na forum klasy i podzielić się swoją wiedzą i umiejętnościami.</a:t>
            </a:r>
          </a:p>
          <a:p>
            <a:pPr marL="514350" indent="-514350">
              <a:buClr>
                <a:srgbClr val="0070C0"/>
              </a:buClr>
              <a:buSzPct val="100000"/>
              <a:buFont typeface="+mj-lt"/>
              <a:buAutoNum type="arabicPeriod" startAt="6"/>
            </a:pPr>
            <a:r>
              <a:rPr lang="pl-PL" sz="2900" dirty="0">
                <a:solidFill>
                  <a:schemeClr val="tx1"/>
                </a:solidFill>
                <a:latin typeface="Trebuchet MS" panose="020B0603020202020204" pitchFamily="34" charset="0"/>
              </a:rPr>
              <a:t>Mogliście wyrazić swoje opinie oraz wysłuchać opinii i pomysłów swoich kolegów.</a:t>
            </a:r>
          </a:p>
          <a:p>
            <a:pPr marL="0" indent="0">
              <a:buNone/>
            </a:pPr>
            <a:endParaRPr lang="pl-PL" dirty="0"/>
          </a:p>
        </p:txBody>
      </p:sp>
      <p:pic>
        <p:nvPicPr>
          <p:cNvPr id="4" name="Obraz 3"/>
          <p:cNvPicPr>
            <a:picLocks noChangeAspect="1"/>
          </p:cNvPicPr>
          <p:nvPr/>
        </p:nvPicPr>
        <p:blipFill rotWithShape="1">
          <a:blip r:embed="rId2" cstate="print"/>
          <a:srcRect l="1810" t="4782" r="7339" b="11894"/>
          <a:stretch/>
        </p:blipFill>
        <p:spPr>
          <a:xfrm>
            <a:off x="6348549" y="4832781"/>
            <a:ext cx="4833258" cy="1959905"/>
          </a:xfrm>
          <a:prstGeom prst="rect">
            <a:avLst/>
          </a:prstGeom>
        </p:spPr>
      </p:pic>
    </p:spTree>
    <p:extLst>
      <p:ext uri="{BB962C8B-B14F-4D97-AF65-F5344CB8AC3E}">
        <p14:creationId xmlns:p14="http://schemas.microsoft.com/office/powerpoint/2010/main" xmlns="" val="25742473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3775" y="618519"/>
            <a:ext cx="7277645" cy="700830"/>
          </a:xfrm>
        </p:spPr>
        <p:txBody>
          <a:bodyPr>
            <a:normAutofit/>
          </a:bodyPr>
          <a:lstStyle/>
          <a:p>
            <a:pPr algn="l"/>
            <a:r>
              <a:rPr lang="pl-PL" sz="3000" b="1" dirty="0">
                <a:solidFill>
                  <a:srgbClr val="FF0000"/>
                </a:solidFill>
                <a:latin typeface="Arial Black" panose="020B0A04020102020204" pitchFamily="34" charset="0"/>
              </a:rPr>
              <a:t>PORADNIK DLA NAUCZYCIELA</a:t>
            </a:r>
            <a:endParaRPr lang="pl-PL" sz="3000" dirty="0">
              <a:solidFill>
                <a:srgbClr val="FF0000"/>
              </a:solidFill>
            </a:endParaRPr>
          </a:p>
        </p:txBody>
      </p:sp>
      <p:sp>
        <p:nvSpPr>
          <p:cNvPr id="3" name="Symbol zastępczy zawartości 2"/>
          <p:cNvSpPr>
            <a:spLocks noGrp="1"/>
          </p:cNvSpPr>
          <p:nvPr>
            <p:ph sz="quarter" idx="4294967295"/>
          </p:nvPr>
        </p:nvSpPr>
        <p:spPr>
          <a:xfrm>
            <a:off x="913775" y="1188720"/>
            <a:ext cx="10363826" cy="4480560"/>
          </a:xfrm>
          <a:solidFill>
            <a:schemeClr val="accent2">
              <a:lumMod val="20000"/>
              <a:lumOff val="80000"/>
            </a:schemeClr>
          </a:solidFill>
        </p:spPr>
        <p:txBody>
          <a:bodyPr>
            <a:normAutofit/>
          </a:bodyPr>
          <a:lstStyle/>
          <a:p>
            <a:pPr lvl="0">
              <a:spcBef>
                <a:spcPts val="475"/>
              </a:spcBef>
            </a:pPr>
            <a:r>
              <a:rPr lang="pl-PL" sz="2600" dirty="0">
                <a:solidFill>
                  <a:schemeClr val="tx1"/>
                </a:solidFill>
                <a:latin typeface="Trebuchet MS" pitchFamily="34"/>
              </a:rPr>
              <a:t>Nauczyciel powinien dokładnie przeanalizować treści wspólnie z uczniami, aż do momentu ich zrozumienia przez uczniów. Powinien jednak bardziej służyć im pomocą, radą, wyjaśnieniami, a nie gotowymi rozwiązaniami. Taka metoda będzie dobrą formą wdrażania do samodzielnego działania i twórczego myślenia.</a:t>
            </a:r>
          </a:p>
          <a:p>
            <a:pPr>
              <a:spcBef>
                <a:spcPts val="475"/>
              </a:spcBef>
            </a:pPr>
            <a:r>
              <a:rPr lang="pl-PL" sz="2600" dirty="0">
                <a:solidFill>
                  <a:schemeClr val="tx1"/>
                </a:solidFill>
                <a:latin typeface="Trebuchet MS" pitchFamily="34"/>
              </a:rPr>
              <a:t>Podział na grupy może być dokonany według różnych kryteriów, np. ze względu na możliwości poznawcze uczniów, ich umiejętności, zainteresowania, tak aby „równo” rozłożyć siły w poszczególnych grupach.</a:t>
            </a:r>
          </a:p>
          <a:p>
            <a:pPr marL="0" indent="0">
              <a:buNone/>
            </a:pPr>
            <a:endParaRPr lang="pl-PL" dirty="0"/>
          </a:p>
        </p:txBody>
      </p:sp>
      <p:pic>
        <p:nvPicPr>
          <p:cNvPr id="6" name="Obraz 5"/>
          <p:cNvPicPr>
            <a:picLocks noChangeAspect="1"/>
          </p:cNvPicPr>
          <p:nvPr/>
        </p:nvPicPr>
        <p:blipFill rotWithShape="1">
          <a:blip r:embed="rId2" cstate="print"/>
          <a:srcRect r="15855" b="53173"/>
          <a:stretch/>
        </p:blipFill>
        <p:spPr>
          <a:xfrm>
            <a:off x="6204857" y="4820194"/>
            <a:ext cx="4963886" cy="1946365"/>
          </a:xfrm>
          <a:prstGeom prst="rect">
            <a:avLst/>
          </a:prstGeom>
        </p:spPr>
      </p:pic>
      <p:pic>
        <p:nvPicPr>
          <p:cNvPr id="8" name="Obraz 7"/>
          <p:cNvPicPr>
            <a:picLocks noChangeAspect="1"/>
          </p:cNvPicPr>
          <p:nvPr/>
        </p:nvPicPr>
        <p:blipFill rotWithShape="1">
          <a:blip r:embed="rId3" cstate="print"/>
          <a:srcRect b="16939"/>
          <a:stretch/>
        </p:blipFill>
        <p:spPr>
          <a:xfrm>
            <a:off x="2292219" y="5329646"/>
            <a:ext cx="2534194" cy="1436913"/>
          </a:xfrm>
          <a:prstGeom prst="rect">
            <a:avLst/>
          </a:prstGeom>
        </p:spPr>
      </p:pic>
    </p:spTree>
    <p:extLst>
      <p:ext uri="{BB962C8B-B14F-4D97-AF65-F5344CB8AC3E}">
        <p14:creationId xmlns:p14="http://schemas.microsoft.com/office/powerpoint/2010/main" xmlns="" val="3778178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3774" y="513809"/>
            <a:ext cx="10364451" cy="492031"/>
          </a:xfrm>
        </p:spPr>
        <p:txBody>
          <a:bodyPr>
            <a:normAutofit fontScale="90000"/>
          </a:bodyPr>
          <a:lstStyle/>
          <a:p>
            <a:pPr algn="l"/>
            <a:r>
              <a:rPr lang="pl-PL" sz="3200" b="1" dirty="0">
                <a:solidFill>
                  <a:srgbClr val="FF0000"/>
                </a:solidFill>
                <a:latin typeface="Arial Black" panose="020B0A04020102020204" pitchFamily="34" charset="0"/>
              </a:rPr>
              <a:t>PORADNIK DLA NAUCZYCIELA</a:t>
            </a:r>
            <a:endParaRPr lang="pl-PL" sz="3200" dirty="0"/>
          </a:p>
        </p:txBody>
      </p:sp>
      <p:sp>
        <p:nvSpPr>
          <p:cNvPr id="3" name="Symbol zastępczy zawartości 2"/>
          <p:cNvSpPr>
            <a:spLocks noGrp="1"/>
          </p:cNvSpPr>
          <p:nvPr>
            <p:ph sz="quarter" idx="4294967295"/>
          </p:nvPr>
        </p:nvSpPr>
        <p:spPr>
          <a:xfrm>
            <a:off x="913774" y="1317067"/>
            <a:ext cx="10363826" cy="5044543"/>
          </a:xfrm>
          <a:solidFill>
            <a:schemeClr val="accent2">
              <a:lumMod val="20000"/>
              <a:lumOff val="80000"/>
            </a:schemeClr>
          </a:solidFill>
        </p:spPr>
        <p:txBody>
          <a:bodyPr>
            <a:normAutofit lnSpcReduction="10000"/>
          </a:bodyPr>
          <a:lstStyle/>
          <a:p>
            <a:pPr>
              <a:spcBef>
                <a:spcPts val="475"/>
              </a:spcBef>
            </a:pPr>
            <a:r>
              <a:rPr lang="pl-PL" sz="2400" dirty="0">
                <a:solidFill>
                  <a:schemeClr val="tx1"/>
                </a:solidFill>
                <a:latin typeface="Trebuchet MS" pitchFamily="34"/>
              </a:rPr>
              <a:t>Nauczyciel może pomagać uczniom, gdy pracują w grupach zadając im pytania naprowadzające. Należy pamiętać, że uczą się oni nowego sposobu pracy (procesu).  </a:t>
            </a:r>
          </a:p>
          <a:p>
            <a:pPr>
              <a:spcBef>
                <a:spcPts val="475"/>
              </a:spcBef>
            </a:pPr>
            <a:r>
              <a:rPr lang="pl-PL" sz="2400" dirty="0">
                <a:solidFill>
                  <a:schemeClr val="tx1"/>
                </a:solidFill>
                <a:latin typeface="Trebuchet MS" pitchFamily="34"/>
              </a:rPr>
              <a:t>Nauczyciel powinien podawać uczniom konkretne informacje dotyczące oceny ich osiągnięć, zarówno w czasie pracy grupowej, jak i przy podsumowaniu wyników.  </a:t>
            </a:r>
          </a:p>
          <a:p>
            <a:pPr>
              <a:spcBef>
                <a:spcPts val="475"/>
              </a:spcBef>
            </a:pPr>
            <a:r>
              <a:rPr lang="pl-PL" sz="2400" dirty="0">
                <a:solidFill>
                  <a:schemeClr val="tx1"/>
                </a:solidFill>
                <a:latin typeface="Trebuchet MS" pitchFamily="34"/>
              </a:rPr>
              <a:t>Czas na realizację projektu powinien być dostosowany do możliwości uczniów. Nie jest z góry narzucony</a:t>
            </a:r>
            <a:r>
              <a:rPr lang="pl-PL" sz="2400" dirty="0" smtClean="0">
                <a:solidFill>
                  <a:schemeClr val="tx1"/>
                </a:solidFill>
                <a:latin typeface="Trebuchet MS" pitchFamily="34"/>
              </a:rPr>
              <a:t>.</a:t>
            </a:r>
          </a:p>
          <a:p>
            <a:pPr>
              <a:spcBef>
                <a:spcPts val="475"/>
              </a:spcBef>
            </a:pPr>
            <a:r>
              <a:rPr lang="pl-PL" sz="2400" dirty="0" smtClean="0">
                <a:solidFill>
                  <a:schemeClr val="tx1"/>
                </a:solidFill>
                <a:latin typeface="Trebuchet MS" pitchFamily="34"/>
              </a:rPr>
              <a:t>Proponuje się aby każdy z uczniów zamieścił przygotowany przez siebie plan budżetu w swoim mieszkaniu (w internacie) w widocznym dla siebie miejscu. Wówczas będzie mógł korygować go i kontrolować swoje wydatki z wcześniej zaplanowanymi. Uczniowie będą widzieli, że ich praca ma praktyczne zastosowanie.   </a:t>
            </a:r>
          </a:p>
          <a:p>
            <a:pPr marL="0" indent="0">
              <a:spcBef>
                <a:spcPts val="475"/>
              </a:spcBef>
              <a:buNone/>
            </a:pPr>
            <a:endParaRPr lang="pl-PL" sz="2400" dirty="0">
              <a:latin typeface="Trebuchet MS" pitchFamily="34"/>
            </a:endParaRPr>
          </a:p>
          <a:p>
            <a:pPr marL="0" indent="0">
              <a:buNone/>
            </a:pPr>
            <a:endParaRPr lang="pl-PL" dirty="0"/>
          </a:p>
        </p:txBody>
      </p:sp>
      <p:pic>
        <p:nvPicPr>
          <p:cNvPr id="5" name="Obraz 4"/>
          <p:cNvPicPr>
            <a:picLocks noChangeAspect="1"/>
          </p:cNvPicPr>
          <p:nvPr/>
        </p:nvPicPr>
        <p:blipFill>
          <a:blip r:embed="rId2" cstate="print"/>
          <a:stretch>
            <a:fillRect/>
          </a:stretch>
        </p:blipFill>
        <p:spPr>
          <a:xfrm>
            <a:off x="8966100" y="69671"/>
            <a:ext cx="1902198" cy="1247396"/>
          </a:xfrm>
          <a:prstGeom prst="rect">
            <a:avLst/>
          </a:prstGeom>
        </p:spPr>
      </p:pic>
    </p:spTree>
    <p:extLst>
      <p:ext uri="{BB962C8B-B14F-4D97-AF65-F5344CB8AC3E}">
        <p14:creationId xmlns:p14="http://schemas.microsoft.com/office/powerpoint/2010/main" xmlns="" val="1592437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1678" y="382385"/>
            <a:ext cx="10178322" cy="636518"/>
          </a:xfrm>
        </p:spPr>
        <p:txBody>
          <a:bodyPr>
            <a:normAutofit/>
          </a:bodyPr>
          <a:lstStyle/>
          <a:p>
            <a:r>
              <a:rPr lang="pl-PL" sz="3500" dirty="0" smtClean="0">
                <a:solidFill>
                  <a:srgbClr val="FF0000"/>
                </a:solidFill>
              </a:rPr>
              <a:t>wprowadzenie</a:t>
            </a:r>
            <a:endParaRPr lang="pl-PL" sz="3500" dirty="0">
              <a:solidFill>
                <a:srgbClr val="FF0000"/>
              </a:solidFill>
            </a:endParaRPr>
          </a:p>
        </p:txBody>
      </p:sp>
      <p:sp>
        <p:nvSpPr>
          <p:cNvPr id="3" name="Symbol zastępczy zawartości 2"/>
          <p:cNvSpPr>
            <a:spLocks noGrp="1"/>
          </p:cNvSpPr>
          <p:nvPr>
            <p:ph idx="1"/>
          </p:nvPr>
        </p:nvSpPr>
        <p:spPr>
          <a:xfrm>
            <a:off x="1251678" y="901337"/>
            <a:ext cx="10178322" cy="5185954"/>
          </a:xfrm>
          <a:solidFill>
            <a:schemeClr val="accent2">
              <a:lumMod val="20000"/>
              <a:lumOff val="80000"/>
            </a:schemeClr>
          </a:solidFill>
        </p:spPr>
        <p:txBody>
          <a:bodyPr>
            <a:noAutofit/>
          </a:bodyPr>
          <a:lstStyle/>
          <a:p>
            <a:pPr marL="0" indent="0">
              <a:buNone/>
            </a:pPr>
            <a:r>
              <a:rPr lang="pl-PL" sz="2400" dirty="0" smtClean="0">
                <a:solidFill>
                  <a:schemeClr val="tx1"/>
                </a:solidFill>
              </a:rPr>
              <a:t>Witajcie </a:t>
            </a:r>
            <a:r>
              <a:rPr lang="pl-PL" sz="2400" dirty="0" smtClean="0">
                <a:solidFill>
                  <a:schemeClr val="tx1"/>
                </a:solidFill>
                <a:sym typeface="Wingdings" panose="05000000000000000000" pitchFamily="2" charset="2"/>
              </a:rPr>
              <a:t></a:t>
            </a:r>
          </a:p>
          <a:p>
            <a:pPr marL="0" indent="0">
              <a:buNone/>
            </a:pPr>
            <a:r>
              <a:rPr lang="pl-PL" sz="2400" dirty="0" smtClean="0">
                <a:solidFill>
                  <a:schemeClr val="tx1"/>
                </a:solidFill>
              </a:rPr>
              <a:t>Na początku chciałam Was zachęcić do zastanowienia się i poszukania odpowiedzi na pytanie:</a:t>
            </a:r>
          </a:p>
          <a:p>
            <a:pPr marL="0" indent="0">
              <a:buNone/>
            </a:pPr>
            <a:r>
              <a:rPr lang="pl-PL" sz="2400" b="1" dirty="0" smtClean="0">
                <a:solidFill>
                  <a:srgbClr val="00B050"/>
                </a:solidFill>
              </a:rPr>
              <a:t>CO TO JEST BUDŻET DOMOWY?</a:t>
            </a:r>
          </a:p>
          <a:p>
            <a:pPr marL="0" indent="0">
              <a:buNone/>
            </a:pPr>
            <a:r>
              <a:rPr lang="pl-PL" sz="2400" dirty="0" smtClean="0">
                <a:solidFill>
                  <a:schemeClr val="tx1"/>
                </a:solidFill>
              </a:rPr>
              <a:t>Budżet domowy to nie tylko spisywanie naszych wydatków domowych.  To tylko jeden z elementów finansów osobistych. Chociaż ma to również pozytywne skutki.  Pomaga nam realnie zaplanować nasz budżet, sprawdzić ile pozostało nam w portfelu oraz gdzie te pieniądze i w jakiej wysokości się rozeszły. Często doprowadza nas do wniosku, które wydatki należy ograniczyć. Niestety, samo spisywanie wydatków nie polepszy naszej sytuacji finansowej. Nie powie nam także ile możemy zaoszczędzić na nasze przyszłe wydatki i inne cele.</a:t>
            </a:r>
          </a:p>
          <a:p>
            <a:pPr marL="0" indent="0">
              <a:buNone/>
            </a:pPr>
            <a:r>
              <a:rPr lang="pl-PL" sz="2400" b="1" dirty="0" smtClean="0">
                <a:solidFill>
                  <a:srgbClr val="00B050"/>
                </a:solidFill>
              </a:rPr>
              <a:t>Tu zaczyna się rola budżetu …</a:t>
            </a:r>
          </a:p>
        </p:txBody>
      </p:sp>
      <p:pic>
        <p:nvPicPr>
          <p:cNvPr id="4" name="Obraz 3"/>
          <p:cNvPicPr>
            <a:picLocks noChangeAspect="1"/>
          </p:cNvPicPr>
          <p:nvPr/>
        </p:nvPicPr>
        <p:blipFill>
          <a:blip r:embed="rId2" cstate="print"/>
          <a:stretch>
            <a:fillRect/>
          </a:stretch>
        </p:blipFill>
        <p:spPr>
          <a:xfrm>
            <a:off x="7850776" y="0"/>
            <a:ext cx="3579223" cy="1445078"/>
          </a:xfrm>
          <a:prstGeom prst="rect">
            <a:avLst/>
          </a:prstGeom>
        </p:spPr>
      </p:pic>
    </p:spTree>
    <p:extLst>
      <p:ext uri="{BB962C8B-B14F-4D97-AF65-F5344CB8AC3E}">
        <p14:creationId xmlns:p14="http://schemas.microsoft.com/office/powerpoint/2010/main" xmlns="" val="4256909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1678" y="382385"/>
            <a:ext cx="10178322" cy="518952"/>
          </a:xfrm>
        </p:spPr>
        <p:txBody>
          <a:bodyPr>
            <a:normAutofit fontScale="90000"/>
          </a:bodyPr>
          <a:lstStyle/>
          <a:p>
            <a:r>
              <a:rPr lang="pl-PL" sz="3500" dirty="0">
                <a:solidFill>
                  <a:srgbClr val="FF0000"/>
                </a:solidFill>
              </a:rPr>
              <a:t>wprowadzenie</a:t>
            </a:r>
            <a:endParaRPr lang="pl-PL" sz="3500" dirty="0"/>
          </a:p>
        </p:txBody>
      </p:sp>
      <p:sp>
        <p:nvSpPr>
          <p:cNvPr id="3" name="Symbol zastępczy zawartości 2"/>
          <p:cNvSpPr>
            <a:spLocks noGrp="1"/>
          </p:cNvSpPr>
          <p:nvPr>
            <p:ph idx="1"/>
          </p:nvPr>
        </p:nvSpPr>
        <p:spPr>
          <a:xfrm>
            <a:off x="1055735" y="1283723"/>
            <a:ext cx="10178322" cy="5265396"/>
          </a:xfrm>
          <a:solidFill>
            <a:schemeClr val="accent2">
              <a:lumMod val="20000"/>
              <a:lumOff val="80000"/>
            </a:schemeClr>
          </a:solidFill>
        </p:spPr>
        <p:txBody>
          <a:bodyPr>
            <a:normAutofit/>
          </a:bodyPr>
          <a:lstStyle/>
          <a:p>
            <a:pPr marL="0" indent="0">
              <a:buNone/>
            </a:pPr>
            <a:r>
              <a:rPr lang="pl-PL" sz="2500" dirty="0">
                <a:solidFill>
                  <a:schemeClr val="tx1"/>
                </a:solidFill>
              </a:rPr>
              <a:t>Budżet domowy, to inaczej </a:t>
            </a:r>
            <a:r>
              <a:rPr lang="pl-PL" sz="2500" b="1" dirty="0">
                <a:solidFill>
                  <a:schemeClr val="tx1"/>
                </a:solidFill>
              </a:rPr>
              <a:t>planowanie przyszłości</a:t>
            </a:r>
            <a:r>
              <a:rPr lang="pl-PL" sz="2500" b="1" dirty="0" smtClean="0">
                <a:solidFill>
                  <a:schemeClr val="tx1"/>
                </a:solidFill>
              </a:rPr>
              <a:t>. </a:t>
            </a:r>
          </a:p>
          <a:p>
            <a:pPr marL="0" indent="0">
              <a:buNone/>
            </a:pPr>
            <a:r>
              <a:rPr lang="pl-PL" sz="2500" dirty="0" smtClean="0">
                <a:solidFill>
                  <a:schemeClr val="tx1"/>
                </a:solidFill>
              </a:rPr>
              <a:t>Zdaniem wybitnego amerykańskiego finansisty Dave’a Ramsey’a:</a:t>
            </a:r>
          </a:p>
          <a:p>
            <a:pPr marL="0" indent="0">
              <a:buNone/>
            </a:pPr>
            <a:r>
              <a:rPr lang="pl-PL" sz="2500" b="1" i="1" dirty="0" smtClean="0">
                <a:solidFill>
                  <a:schemeClr val="tx1"/>
                </a:solidFill>
              </a:rPr>
              <a:t>„Budżet to mówienie Twoim pieniądzom dokąd mają iść, zamiast zastanawiania się dokąd one same sobie poszły.”</a:t>
            </a:r>
          </a:p>
          <a:p>
            <a:pPr marL="0" indent="0">
              <a:buNone/>
            </a:pPr>
            <a:r>
              <a:rPr lang="pl-PL" sz="2500" dirty="0" smtClean="0">
                <a:solidFill>
                  <a:schemeClr val="tx1"/>
                </a:solidFill>
              </a:rPr>
              <a:t>I tu ma rację. Planując i realizując nasz budżet, to my kontrolujemy własne finanse, a nie one nas. Planujemy na co pójdą nasze pieniądze. Na bieżąco kontrolujemy, czy możemy sobie pozwolić na konkretny wydatek, zamiast potem zastanawiać się skąd wziąć pieniądze albo gdzie się zadłużyć, aby „związać </a:t>
            </a:r>
            <a:r>
              <a:rPr lang="pl-PL" sz="2500" dirty="0">
                <a:solidFill>
                  <a:schemeClr val="tx1"/>
                </a:solidFill>
              </a:rPr>
              <a:t>k</a:t>
            </a:r>
            <a:r>
              <a:rPr lang="pl-PL" sz="2500" dirty="0" smtClean="0">
                <a:solidFill>
                  <a:schemeClr val="tx1"/>
                </a:solidFill>
              </a:rPr>
              <a:t>oniec z końcem”.</a:t>
            </a:r>
          </a:p>
          <a:p>
            <a:pPr marL="0" indent="0">
              <a:buNone/>
            </a:pPr>
            <a:r>
              <a:rPr lang="pl-PL" sz="2500" dirty="0" smtClean="0">
                <a:solidFill>
                  <a:schemeClr val="tx1"/>
                </a:solidFill>
              </a:rPr>
              <a:t>Planując nasz budżet mamy wpływ na poprawę naszej sytuacji finansowej i planowanie oszczędności. </a:t>
            </a:r>
            <a:endParaRPr lang="pl-PL" sz="2500" dirty="0">
              <a:solidFill>
                <a:schemeClr val="tx1"/>
              </a:solidFill>
            </a:endParaRPr>
          </a:p>
          <a:p>
            <a:pPr marL="0" indent="0">
              <a:buNone/>
            </a:pPr>
            <a:endParaRPr lang="pl-PL" sz="2400" dirty="0"/>
          </a:p>
        </p:txBody>
      </p:sp>
      <p:pic>
        <p:nvPicPr>
          <p:cNvPr id="4" name="Obraz 3"/>
          <p:cNvPicPr>
            <a:picLocks noChangeAspect="1"/>
          </p:cNvPicPr>
          <p:nvPr/>
        </p:nvPicPr>
        <p:blipFill>
          <a:blip r:embed="rId2" cstate="print"/>
          <a:stretch>
            <a:fillRect/>
          </a:stretch>
        </p:blipFill>
        <p:spPr>
          <a:xfrm>
            <a:off x="8255726" y="0"/>
            <a:ext cx="3618412" cy="1750423"/>
          </a:xfrm>
          <a:prstGeom prst="rect">
            <a:avLst/>
          </a:prstGeom>
        </p:spPr>
      </p:pic>
    </p:spTree>
    <p:extLst>
      <p:ext uri="{BB962C8B-B14F-4D97-AF65-F5344CB8AC3E}">
        <p14:creationId xmlns:p14="http://schemas.microsoft.com/office/powerpoint/2010/main" xmlns="" val="998945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1678" y="382385"/>
            <a:ext cx="10178322" cy="518952"/>
          </a:xfrm>
        </p:spPr>
        <p:txBody>
          <a:bodyPr>
            <a:normAutofit fontScale="90000"/>
          </a:bodyPr>
          <a:lstStyle/>
          <a:p>
            <a:r>
              <a:rPr lang="pl-PL" sz="3500" dirty="0">
                <a:solidFill>
                  <a:srgbClr val="FF0000"/>
                </a:solidFill>
              </a:rPr>
              <a:t>wprowadzenie</a:t>
            </a:r>
            <a:endParaRPr lang="pl-PL" sz="3500" dirty="0"/>
          </a:p>
        </p:txBody>
      </p:sp>
      <p:sp>
        <p:nvSpPr>
          <p:cNvPr id="3" name="Symbol zastępczy zawartości 2"/>
          <p:cNvSpPr>
            <a:spLocks noGrp="1"/>
          </p:cNvSpPr>
          <p:nvPr>
            <p:ph idx="1"/>
          </p:nvPr>
        </p:nvSpPr>
        <p:spPr>
          <a:xfrm>
            <a:off x="1251678" y="901337"/>
            <a:ext cx="10178322" cy="4978255"/>
          </a:xfrm>
          <a:solidFill>
            <a:schemeClr val="accent2">
              <a:lumMod val="20000"/>
              <a:lumOff val="80000"/>
            </a:schemeClr>
          </a:solidFill>
        </p:spPr>
        <p:txBody>
          <a:bodyPr>
            <a:normAutofit/>
          </a:bodyPr>
          <a:lstStyle/>
          <a:p>
            <a:pPr marL="0" indent="0">
              <a:spcBef>
                <a:spcPts val="0"/>
              </a:spcBef>
              <a:buNone/>
            </a:pPr>
            <a:r>
              <a:rPr lang="pl-PL" sz="2500" dirty="0" smtClean="0">
                <a:solidFill>
                  <a:schemeClr val="tx1"/>
                </a:solidFill>
              </a:rPr>
              <a:t>Ważna jest nasza wiedza na temat dotychczasowej wysokości kosztów, ponieważ łatwiej będzie nam je zaplanować w ramach naszego budżetu. </a:t>
            </a:r>
          </a:p>
          <a:p>
            <a:pPr marL="0" indent="0">
              <a:spcBef>
                <a:spcPts val="0"/>
              </a:spcBef>
              <a:spcAft>
                <a:spcPts val="600"/>
              </a:spcAft>
              <a:buNone/>
            </a:pPr>
            <a:r>
              <a:rPr lang="pl-PL" sz="2500" dirty="0" smtClean="0">
                <a:solidFill>
                  <a:schemeClr val="tx1"/>
                </a:solidFill>
              </a:rPr>
              <a:t>Pamiętajcie, warto więc zbierać paragony i kontrolować wydatki. </a:t>
            </a:r>
            <a:r>
              <a:rPr lang="pl-PL" sz="2500" dirty="0" smtClean="0">
                <a:solidFill>
                  <a:schemeClr val="tx1"/>
                </a:solidFill>
                <a:sym typeface="Wingdings" panose="05000000000000000000" pitchFamily="2" charset="2"/>
              </a:rPr>
              <a:t></a:t>
            </a:r>
            <a:endParaRPr lang="pl-PL" sz="2500" dirty="0" smtClean="0">
              <a:solidFill>
                <a:schemeClr val="tx1"/>
              </a:solidFill>
            </a:endParaRPr>
          </a:p>
          <a:p>
            <a:pPr marL="0" indent="0">
              <a:buNone/>
            </a:pPr>
            <a:r>
              <a:rPr lang="pl-PL" sz="2500" dirty="0" smtClean="0">
                <a:solidFill>
                  <a:schemeClr val="tx1"/>
                </a:solidFill>
              </a:rPr>
              <a:t>Dlatego, chciałam Was zachęcić do stworzenia własnego prostego budżetu domowego.  W tym celu specjalnie dla Was przygotowałam ciekawe i praktyczne zadanie, które pomoże Wam zrozumieć jak dobrze zaplanować budżet domowy. </a:t>
            </a:r>
          </a:p>
          <a:p>
            <a:pPr marL="0" indent="0">
              <a:buNone/>
            </a:pPr>
            <a:r>
              <a:rPr lang="pl-PL" sz="2500" dirty="0" smtClean="0">
                <a:solidFill>
                  <a:schemeClr val="tx1"/>
                </a:solidFill>
              </a:rPr>
              <a:t>Miłej i owocnej pracy!</a:t>
            </a:r>
            <a:endParaRPr lang="pl-PL" sz="2500" dirty="0">
              <a:solidFill>
                <a:schemeClr val="tx1"/>
              </a:solidFill>
            </a:endParaRPr>
          </a:p>
          <a:p>
            <a:pPr marL="0" indent="0">
              <a:buNone/>
            </a:pPr>
            <a:endParaRPr lang="pl-PL" sz="2500" dirty="0" smtClean="0">
              <a:solidFill>
                <a:schemeClr val="tx1"/>
              </a:solidFill>
            </a:endParaRPr>
          </a:p>
          <a:p>
            <a:pPr marL="0" indent="0">
              <a:buNone/>
            </a:pPr>
            <a:r>
              <a:rPr lang="pl-PL" sz="2500" b="1" dirty="0" smtClean="0">
                <a:solidFill>
                  <a:schemeClr val="tx1"/>
                </a:solidFill>
              </a:rPr>
              <a:t>Zaczynamy!</a:t>
            </a:r>
            <a:endParaRPr lang="pl-PL" sz="2500" b="1" dirty="0">
              <a:solidFill>
                <a:schemeClr val="tx1"/>
              </a:solidFill>
            </a:endParaRPr>
          </a:p>
        </p:txBody>
      </p:sp>
      <p:pic>
        <p:nvPicPr>
          <p:cNvPr id="4" name="Obraz 3"/>
          <p:cNvPicPr>
            <a:picLocks noChangeAspect="1"/>
          </p:cNvPicPr>
          <p:nvPr/>
        </p:nvPicPr>
        <p:blipFill rotWithShape="1">
          <a:blip r:embed="rId2" cstate="print"/>
          <a:srcRect r="12000"/>
          <a:stretch/>
        </p:blipFill>
        <p:spPr>
          <a:xfrm>
            <a:off x="6949440" y="3931920"/>
            <a:ext cx="4480560" cy="2466624"/>
          </a:xfrm>
          <a:prstGeom prst="rect">
            <a:avLst/>
          </a:prstGeom>
        </p:spPr>
      </p:pic>
      <p:pic>
        <p:nvPicPr>
          <p:cNvPr id="5" name="Obraz 4"/>
          <p:cNvPicPr>
            <a:picLocks noChangeAspect="1"/>
          </p:cNvPicPr>
          <p:nvPr/>
        </p:nvPicPr>
        <p:blipFill>
          <a:blip r:embed="rId3" cstate="print"/>
          <a:stretch>
            <a:fillRect/>
          </a:stretch>
        </p:blipFill>
        <p:spPr>
          <a:xfrm>
            <a:off x="4245429" y="4323806"/>
            <a:ext cx="2416628" cy="1555786"/>
          </a:xfrm>
          <a:prstGeom prst="rect">
            <a:avLst/>
          </a:prstGeom>
        </p:spPr>
      </p:pic>
    </p:spTree>
    <p:extLst>
      <p:ext uri="{BB962C8B-B14F-4D97-AF65-F5344CB8AC3E}">
        <p14:creationId xmlns:p14="http://schemas.microsoft.com/office/powerpoint/2010/main" xmlns="" val="1409245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1678" y="290945"/>
            <a:ext cx="10178322" cy="518952"/>
          </a:xfrm>
        </p:spPr>
        <p:txBody>
          <a:bodyPr>
            <a:normAutofit fontScale="90000"/>
          </a:bodyPr>
          <a:lstStyle/>
          <a:p>
            <a:r>
              <a:rPr lang="pl-PL" sz="3500" dirty="0" smtClean="0">
                <a:solidFill>
                  <a:srgbClr val="FF0000"/>
                </a:solidFill>
              </a:rPr>
              <a:t>ZADANIE</a:t>
            </a:r>
            <a:endParaRPr lang="pl-PL" sz="3500" dirty="0"/>
          </a:p>
        </p:txBody>
      </p:sp>
      <p:sp>
        <p:nvSpPr>
          <p:cNvPr id="3" name="Symbol zastępczy zawartości 2"/>
          <p:cNvSpPr>
            <a:spLocks noGrp="1"/>
          </p:cNvSpPr>
          <p:nvPr>
            <p:ph idx="1"/>
          </p:nvPr>
        </p:nvSpPr>
        <p:spPr>
          <a:xfrm>
            <a:off x="1251678" y="809897"/>
            <a:ext cx="10178322" cy="4978255"/>
          </a:xfrm>
          <a:solidFill>
            <a:schemeClr val="accent2">
              <a:lumMod val="20000"/>
              <a:lumOff val="80000"/>
            </a:schemeClr>
          </a:solidFill>
        </p:spPr>
        <p:txBody>
          <a:bodyPr>
            <a:normAutofit/>
          </a:bodyPr>
          <a:lstStyle/>
          <a:p>
            <a:pPr>
              <a:spcBef>
                <a:spcPts val="0"/>
              </a:spcBef>
              <a:buFont typeface="Wingdings" panose="05000000000000000000" pitchFamily="2" charset="2"/>
              <a:buChar char="q"/>
            </a:pPr>
            <a:r>
              <a:rPr lang="pl-PL" sz="2400" b="1" dirty="0" smtClean="0"/>
              <a:t> </a:t>
            </a:r>
            <a:r>
              <a:rPr lang="pl-PL" sz="2600" b="1" dirty="0" smtClean="0">
                <a:solidFill>
                  <a:schemeClr val="tx1"/>
                </a:solidFill>
              </a:rPr>
              <a:t>Waszym zadaniem będzie zaplanowanie i przygotowanie własnego całorocznego budżetu domowego. </a:t>
            </a:r>
            <a:r>
              <a:rPr lang="pl-PL" sz="2600" b="1" dirty="0">
                <a:solidFill>
                  <a:schemeClr val="tx1"/>
                </a:solidFill>
              </a:rPr>
              <a:t>B</a:t>
            </a:r>
            <a:r>
              <a:rPr lang="pl-PL" sz="2600" b="1" dirty="0" smtClean="0">
                <a:solidFill>
                  <a:schemeClr val="tx1"/>
                </a:solidFill>
              </a:rPr>
              <a:t>udżet będzie zawierał osiągane przez Was dochody i ponoszone wydatki w każdym miesiącu bieżącego roku.</a:t>
            </a:r>
          </a:p>
          <a:p>
            <a:pPr>
              <a:spcBef>
                <a:spcPts val="0"/>
              </a:spcBef>
              <a:buFont typeface="Wingdings" panose="05000000000000000000" pitchFamily="2" charset="2"/>
              <a:buChar char="q"/>
            </a:pPr>
            <a:r>
              <a:rPr lang="pl-PL" sz="2600" b="1" dirty="0" smtClean="0">
                <a:solidFill>
                  <a:schemeClr val="tx1"/>
                </a:solidFill>
              </a:rPr>
              <a:t> </a:t>
            </a:r>
            <a:r>
              <a:rPr lang="pl-PL" sz="2600" dirty="0" smtClean="0">
                <a:solidFill>
                  <a:schemeClr val="tx1"/>
                </a:solidFill>
              </a:rPr>
              <a:t>Wzór prostego budżetu domowego i instrukcję wypełnienia tego dokumentu odszukajcie w podanych źródłach internetowych.     </a:t>
            </a:r>
          </a:p>
          <a:p>
            <a:pPr>
              <a:spcBef>
                <a:spcPts val="0"/>
              </a:spcBef>
              <a:buFont typeface="Wingdings" panose="05000000000000000000" pitchFamily="2" charset="2"/>
              <a:buChar char="q"/>
            </a:pPr>
            <a:r>
              <a:rPr lang="pl-PL" sz="2600" dirty="0" smtClean="0">
                <a:solidFill>
                  <a:schemeClr val="tx1"/>
                </a:solidFill>
              </a:rPr>
              <a:t> Zadanie wykonajcie w grupach najlepiej 2-osobowych.</a:t>
            </a:r>
          </a:p>
          <a:p>
            <a:pPr>
              <a:spcBef>
                <a:spcPts val="0"/>
              </a:spcBef>
              <a:buFont typeface="Wingdings" panose="05000000000000000000" pitchFamily="2" charset="2"/>
              <a:buChar char="q"/>
            </a:pPr>
            <a:r>
              <a:rPr lang="pl-PL" sz="2600" dirty="0" smtClean="0">
                <a:solidFill>
                  <a:schemeClr val="tx1"/>
                </a:solidFill>
              </a:rPr>
              <a:t> W każdym zespole wybierzcie kierownika, który będzie odpowiedzialny za organizację pracy grupowej i końcowe jej efekty.</a:t>
            </a:r>
          </a:p>
          <a:p>
            <a:pPr>
              <a:spcBef>
                <a:spcPts val="0"/>
              </a:spcBef>
              <a:buFont typeface="Wingdings" panose="05000000000000000000" pitchFamily="2" charset="2"/>
              <a:buChar char="q"/>
            </a:pPr>
            <a:r>
              <a:rPr lang="pl-PL" sz="2600" dirty="0" smtClean="0">
                <a:solidFill>
                  <a:schemeClr val="tx1"/>
                </a:solidFill>
              </a:rPr>
              <a:t>Na koniec zaprezentujcie i przedyskutujcie w klasie efekty swojej pracy.</a:t>
            </a:r>
          </a:p>
          <a:p>
            <a:pPr marL="0" indent="0">
              <a:spcBef>
                <a:spcPts val="0"/>
              </a:spcBef>
              <a:buNone/>
            </a:pPr>
            <a:endParaRPr lang="pl-PL" sz="2600" b="1" dirty="0"/>
          </a:p>
        </p:txBody>
      </p:sp>
      <p:pic>
        <p:nvPicPr>
          <p:cNvPr id="4" name="Obraz 3"/>
          <p:cNvPicPr>
            <a:picLocks noChangeAspect="1"/>
          </p:cNvPicPr>
          <p:nvPr/>
        </p:nvPicPr>
        <p:blipFill>
          <a:blip r:embed="rId2" cstate="print"/>
          <a:stretch>
            <a:fillRect/>
          </a:stretch>
        </p:blipFill>
        <p:spPr>
          <a:xfrm>
            <a:off x="6897189" y="5277394"/>
            <a:ext cx="4232365" cy="1423852"/>
          </a:xfrm>
          <a:prstGeom prst="rect">
            <a:avLst/>
          </a:prstGeom>
        </p:spPr>
      </p:pic>
    </p:spTree>
    <p:extLst>
      <p:ext uri="{BB962C8B-B14F-4D97-AF65-F5344CB8AC3E}">
        <p14:creationId xmlns:p14="http://schemas.microsoft.com/office/powerpoint/2010/main" xmlns="" val="1008843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1678" y="382385"/>
            <a:ext cx="10178322" cy="518952"/>
          </a:xfrm>
        </p:spPr>
        <p:txBody>
          <a:bodyPr>
            <a:normAutofit fontScale="90000"/>
          </a:bodyPr>
          <a:lstStyle/>
          <a:p>
            <a:r>
              <a:rPr lang="pl-PL" sz="3500" dirty="0" smtClean="0">
                <a:solidFill>
                  <a:srgbClr val="FF0000"/>
                </a:solidFill>
              </a:rPr>
              <a:t>PROCES</a:t>
            </a:r>
            <a:endParaRPr lang="pl-PL" sz="3500" dirty="0"/>
          </a:p>
        </p:txBody>
      </p:sp>
      <p:sp>
        <p:nvSpPr>
          <p:cNvPr id="3" name="Symbol zastępczy zawartości 2"/>
          <p:cNvSpPr>
            <a:spLocks noGrp="1"/>
          </p:cNvSpPr>
          <p:nvPr>
            <p:ph idx="1"/>
          </p:nvPr>
        </p:nvSpPr>
        <p:spPr>
          <a:xfrm>
            <a:off x="1251678" y="901337"/>
            <a:ext cx="10178322" cy="4978255"/>
          </a:xfrm>
          <a:solidFill>
            <a:schemeClr val="accent2">
              <a:lumMod val="20000"/>
              <a:lumOff val="80000"/>
            </a:schemeClr>
          </a:solidFill>
        </p:spPr>
        <p:txBody>
          <a:bodyPr>
            <a:normAutofit/>
          </a:bodyPr>
          <a:lstStyle/>
          <a:p>
            <a:pPr marL="514350" indent="-514350">
              <a:spcBef>
                <a:spcPts val="0"/>
              </a:spcBef>
              <a:buClrTx/>
              <a:buFont typeface="+mj-lt"/>
              <a:buAutoNum type="arabicParenR"/>
            </a:pPr>
            <a:r>
              <a:rPr lang="pl-PL" sz="2600" dirty="0" smtClean="0">
                <a:solidFill>
                  <a:schemeClr val="tx1"/>
                </a:solidFill>
              </a:rPr>
              <a:t>Zadanie rozpocznijcie od pobrania i wydrukowania dokumentu </a:t>
            </a:r>
            <a:r>
              <a:rPr lang="pl-PL" sz="2600" b="1" dirty="0" smtClean="0">
                <a:solidFill>
                  <a:schemeClr val="tx1"/>
                </a:solidFill>
              </a:rPr>
              <a:t>„Prosty budżet domowy” </a:t>
            </a:r>
            <a:r>
              <a:rPr lang="pl-PL" sz="2600" dirty="0" smtClean="0">
                <a:solidFill>
                  <a:schemeClr val="tx1"/>
                </a:solidFill>
              </a:rPr>
              <a:t>(szablon w pliku PDF) korzystając ze </a:t>
            </a:r>
            <a:r>
              <a:rPr lang="pl-PL" sz="2600" dirty="0">
                <a:solidFill>
                  <a:schemeClr val="tx1"/>
                </a:solidFill>
              </a:rPr>
              <a:t>wskazanych przeze mnie zasobów </a:t>
            </a:r>
            <a:r>
              <a:rPr lang="pl-PL" sz="2600" dirty="0" smtClean="0">
                <a:solidFill>
                  <a:schemeClr val="tx1"/>
                </a:solidFill>
              </a:rPr>
              <a:t>Internetu. </a:t>
            </a:r>
          </a:p>
          <a:p>
            <a:pPr marL="457200" indent="-457200">
              <a:spcBef>
                <a:spcPts val="0"/>
              </a:spcBef>
              <a:buClr>
                <a:schemeClr val="tx1"/>
              </a:buClr>
              <a:buFont typeface="+mj-lt"/>
              <a:buAutoNum type="arabicParenR"/>
            </a:pPr>
            <a:r>
              <a:rPr lang="pl-PL" sz="2600" dirty="0" smtClean="0">
                <a:solidFill>
                  <a:schemeClr val="tx1"/>
                </a:solidFill>
              </a:rPr>
              <a:t>Zgodnie z podaną w Internecie instrukcją uzupełnijcie wydrukowany dokument. Postarajcie się wpisywać własne dane, według swojej najlepszej wiedzy. </a:t>
            </a:r>
          </a:p>
          <a:p>
            <a:pPr marL="457200" indent="-457200">
              <a:spcBef>
                <a:spcPts val="0"/>
              </a:spcBef>
              <a:buClr>
                <a:schemeClr val="tx1"/>
              </a:buClr>
              <a:buFont typeface="+mj-lt"/>
              <a:buAutoNum type="arabicParenR"/>
            </a:pPr>
            <a:r>
              <a:rPr lang="pl-PL" sz="2600" dirty="0" smtClean="0">
                <a:solidFill>
                  <a:schemeClr val="tx1"/>
                </a:solidFill>
              </a:rPr>
              <a:t>Tego typu budżet wypełnia się co miesiąc, przepisując część danych z poprzedniego miesiąca i ewentualnie poprawiając je w przypadku zauważonych zmian.</a:t>
            </a:r>
          </a:p>
          <a:p>
            <a:pPr marL="457200" indent="-457200">
              <a:spcBef>
                <a:spcPts val="0"/>
              </a:spcBef>
              <a:buClr>
                <a:schemeClr val="tx1"/>
              </a:buClr>
              <a:buFont typeface="+mj-lt"/>
              <a:buAutoNum type="arabicParenR"/>
            </a:pPr>
            <a:endParaRPr lang="pl-PL" sz="2400" dirty="0" smtClean="0">
              <a:solidFill>
                <a:schemeClr val="tx1"/>
              </a:solidFill>
            </a:endParaRPr>
          </a:p>
          <a:p>
            <a:pPr marL="0" indent="0">
              <a:spcBef>
                <a:spcPts val="0"/>
              </a:spcBef>
              <a:buNone/>
            </a:pPr>
            <a:endParaRPr lang="pl-PL" sz="2400" b="1" dirty="0" smtClean="0"/>
          </a:p>
          <a:p>
            <a:pPr marL="457200" indent="-457200">
              <a:spcBef>
                <a:spcPts val="0"/>
              </a:spcBef>
              <a:buFont typeface="+mj-lt"/>
              <a:buAutoNum type="arabicParenR"/>
            </a:pPr>
            <a:endParaRPr lang="pl-PL" sz="2400" b="1" dirty="0" smtClean="0"/>
          </a:p>
          <a:p>
            <a:pPr marL="457200" indent="-457200">
              <a:spcBef>
                <a:spcPts val="0"/>
              </a:spcBef>
              <a:buFont typeface="+mj-lt"/>
              <a:buAutoNum type="arabicParenR"/>
            </a:pPr>
            <a:endParaRPr lang="pl-PL" sz="2400" b="1" dirty="0" smtClean="0"/>
          </a:p>
          <a:p>
            <a:pPr marL="0" indent="0">
              <a:spcBef>
                <a:spcPts val="0"/>
              </a:spcBef>
              <a:buNone/>
            </a:pPr>
            <a:endParaRPr lang="pl-PL" sz="2400" b="1" dirty="0"/>
          </a:p>
        </p:txBody>
      </p:sp>
      <p:pic>
        <p:nvPicPr>
          <p:cNvPr id="4" name="Obraz 3"/>
          <p:cNvPicPr>
            <a:picLocks noChangeAspect="1"/>
          </p:cNvPicPr>
          <p:nvPr/>
        </p:nvPicPr>
        <p:blipFill>
          <a:blip r:embed="rId2" cstate="print"/>
          <a:stretch>
            <a:fillRect/>
          </a:stretch>
        </p:blipFill>
        <p:spPr>
          <a:xfrm>
            <a:off x="5068389" y="4440147"/>
            <a:ext cx="5812971" cy="2234973"/>
          </a:xfrm>
          <a:prstGeom prst="rect">
            <a:avLst/>
          </a:prstGeom>
        </p:spPr>
      </p:pic>
    </p:spTree>
    <p:extLst>
      <p:ext uri="{BB962C8B-B14F-4D97-AF65-F5344CB8AC3E}">
        <p14:creationId xmlns:p14="http://schemas.microsoft.com/office/powerpoint/2010/main" xmlns="" val="1819561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1678" y="382385"/>
            <a:ext cx="10178322" cy="518952"/>
          </a:xfrm>
        </p:spPr>
        <p:txBody>
          <a:bodyPr>
            <a:normAutofit fontScale="90000"/>
          </a:bodyPr>
          <a:lstStyle/>
          <a:p>
            <a:r>
              <a:rPr lang="pl-PL" sz="3500" dirty="0" smtClean="0">
                <a:solidFill>
                  <a:srgbClr val="FF0000"/>
                </a:solidFill>
              </a:rPr>
              <a:t>PROCES</a:t>
            </a:r>
            <a:endParaRPr lang="pl-PL" sz="3500" dirty="0"/>
          </a:p>
        </p:txBody>
      </p:sp>
      <p:sp>
        <p:nvSpPr>
          <p:cNvPr id="3" name="Symbol zastępczy zawartości 2"/>
          <p:cNvSpPr>
            <a:spLocks noGrp="1"/>
          </p:cNvSpPr>
          <p:nvPr>
            <p:ph idx="1"/>
          </p:nvPr>
        </p:nvSpPr>
        <p:spPr>
          <a:xfrm>
            <a:off x="1251678" y="873429"/>
            <a:ext cx="10178322" cy="4978255"/>
          </a:xfrm>
          <a:solidFill>
            <a:schemeClr val="accent2">
              <a:lumMod val="20000"/>
              <a:lumOff val="80000"/>
            </a:schemeClr>
          </a:solidFill>
        </p:spPr>
        <p:txBody>
          <a:bodyPr>
            <a:normAutofit/>
          </a:bodyPr>
          <a:lstStyle/>
          <a:p>
            <a:pPr marL="457200" indent="-457200">
              <a:spcBef>
                <a:spcPts val="0"/>
              </a:spcBef>
              <a:buFont typeface="+mj-lt"/>
              <a:buAutoNum type="arabicParenR" startAt="4"/>
            </a:pPr>
            <a:r>
              <a:rPr lang="pl-PL" sz="2600" b="1" dirty="0" smtClean="0">
                <a:solidFill>
                  <a:srgbClr val="0070C0"/>
                </a:solidFill>
              </a:rPr>
              <a:t>Krok </a:t>
            </a:r>
            <a:r>
              <a:rPr lang="pl-PL" sz="2600" b="1" dirty="0" smtClean="0">
                <a:solidFill>
                  <a:srgbClr val="0070C0"/>
                </a:solidFill>
                <a:latin typeface="Times New Roman" panose="02020603050405020304" pitchFamily="18" charset="0"/>
                <a:cs typeface="Times New Roman" panose="02020603050405020304" pitchFamily="18" charset="0"/>
              </a:rPr>
              <a:t>1</a:t>
            </a:r>
            <a:r>
              <a:rPr lang="pl-PL" sz="2600" b="1" dirty="0" smtClean="0">
                <a:solidFill>
                  <a:srgbClr val="0070C0"/>
                </a:solidFill>
              </a:rPr>
              <a:t>: Przychody i wydatki stałe </a:t>
            </a:r>
            <a:r>
              <a:rPr lang="pl-PL" sz="2600" dirty="0" smtClean="0">
                <a:solidFill>
                  <a:schemeClr val="tx1"/>
                </a:solidFill>
              </a:rPr>
              <a:t>- Uzupełnijcie pierwszą stronę dokumentu „Prosty budżet domowy” według załączonej instrukcji na wskazanej przeze mnie stronie internetowej. Wypiszcie wszystkie przychody oraz wydatki stałe i jednorazowe, które planujecie ponieść w najbliższym miesiącu. </a:t>
            </a:r>
          </a:p>
          <a:p>
            <a:pPr marL="457200" indent="-457200">
              <a:spcBef>
                <a:spcPts val="0"/>
              </a:spcBef>
              <a:buFont typeface="+mj-lt"/>
              <a:buAutoNum type="arabicParenR" startAt="4"/>
            </a:pPr>
            <a:r>
              <a:rPr lang="pl-PL" sz="2600" b="1" dirty="0" smtClean="0">
                <a:solidFill>
                  <a:srgbClr val="0070C0"/>
                </a:solidFill>
              </a:rPr>
              <a:t>Krok 2:  Wydatki nieregularne </a:t>
            </a:r>
            <a:r>
              <a:rPr lang="pl-PL" sz="2600" dirty="0" smtClean="0">
                <a:solidFill>
                  <a:schemeClr val="tx1"/>
                </a:solidFill>
              </a:rPr>
              <a:t>- Uzupełnijcie drugą </a:t>
            </a:r>
            <a:r>
              <a:rPr lang="pl-PL" sz="2600" dirty="0">
                <a:solidFill>
                  <a:schemeClr val="tx1"/>
                </a:solidFill>
              </a:rPr>
              <a:t>stronę dokumentu </a:t>
            </a:r>
            <a:r>
              <a:rPr lang="pl-PL" sz="2600" dirty="0" smtClean="0">
                <a:solidFill>
                  <a:schemeClr val="tx1"/>
                </a:solidFill>
              </a:rPr>
              <a:t>według instrukcji, znajdującej się na podanej przeze mnie </a:t>
            </a:r>
            <a:r>
              <a:rPr lang="pl-PL" sz="2600" dirty="0">
                <a:solidFill>
                  <a:schemeClr val="tx1"/>
                </a:solidFill>
              </a:rPr>
              <a:t>stronie internetowej</a:t>
            </a:r>
            <a:r>
              <a:rPr lang="pl-PL" sz="2600" dirty="0" smtClean="0">
                <a:solidFill>
                  <a:schemeClr val="tx1"/>
                </a:solidFill>
              </a:rPr>
              <a:t>. Rozliczcie swoje wydatki nieregularne, które ponosicie raz lub kilka razy do roku.</a:t>
            </a:r>
            <a:endParaRPr lang="pl-PL" sz="2600" dirty="0">
              <a:solidFill>
                <a:schemeClr val="tx1"/>
              </a:solidFill>
            </a:endParaRPr>
          </a:p>
          <a:p>
            <a:pPr marL="0" indent="0">
              <a:spcBef>
                <a:spcPts val="0"/>
              </a:spcBef>
              <a:buNone/>
            </a:pPr>
            <a:endParaRPr lang="pl-PL" sz="2600" dirty="0" smtClean="0"/>
          </a:p>
          <a:p>
            <a:pPr marL="0" indent="0">
              <a:spcBef>
                <a:spcPts val="0"/>
              </a:spcBef>
              <a:buNone/>
            </a:pPr>
            <a:endParaRPr lang="pl-PL" sz="2400" b="1" dirty="0" smtClean="0"/>
          </a:p>
          <a:p>
            <a:pPr marL="457200" indent="-457200">
              <a:spcBef>
                <a:spcPts val="0"/>
              </a:spcBef>
              <a:buFont typeface="+mj-lt"/>
              <a:buAutoNum type="arabicParenR"/>
            </a:pPr>
            <a:endParaRPr lang="pl-PL" sz="2400" b="1" dirty="0" smtClean="0"/>
          </a:p>
          <a:p>
            <a:pPr marL="457200" indent="-457200">
              <a:spcBef>
                <a:spcPts val="0"/>
              </a:spcBef>
              <a:buFont typeface="+mj-lt"/>
              <a:buAutoNum type="arabicParenR"/>
            </a:pPr>
            <a:endParaRPr lang="pl-PL" sz="2400" b="1" dirty="0" smtClean="0"/>
          </a:p>
          <a:p>
            <a:pPr marL="0" indent="0">
              <a:spcBef>
                <a:spcPts val="0"/>
              </a:spcBef>
              <a:buNone/>
            </a:pPr>
            <a:endParaRPr lang="pl-PL" sz="2400" b="1" dirty="0"/>
          </a:p>
        </p:txBody>
      </p:sp>
      <p:pic>
        <p:nvPicPr>
          <p:cNvPr id="4" name="Obraz 3"/>
          <p:cNvPicPr>
            <a:picLocks noChangeAspect="1"/>
          </p:cNvPicPr>
          <p:nvPr/>
        </p:nvPicPr>
        <p:blipFill>
          <a:blip r:embed="rId2" cstate="print"/>
          <a:stretch>
            <a:fillRect/>
          </a:stretch>
        </p:blipFill>
        <p:spPr>
          <a:xfrm>
            <a:off x="7132319" y="4467495"/>
            <a:ext cx="4206240" cy="2246813"/>
          </a:xfrm>
          <a:prstGeom prst="rect">
            <a:avLst/>
          </a:prstGeom>
        </p:spPr>
      </p:pic>
      <p:pic>
        <p:nvPicPr>
          <p:cNvPr id="5" name="Obraz 4"/>
          <p:cNvPicPr>
            <a:picLocks noChangeAspect="1"/>
          </p:cNvPicPr>
          <p:nvPr/>
        </p:nvPicPr>
        <p:blipFill>
          <a:blip r:embed="rId3" cstate="print"/>
          <a:stretch>
            <a:fillRect/>
          </a:stretch>
        </p:blipFill>
        <p:spPr>
          <a:xfrm>
            <a:off x="3089172" y="4878501"/>
            <a:ext cx="3755765" cy="1835807"/>
          </a:xfrm>
          <a:prstGeom prst="rect">
            <a:avLst/>
          </a:prstGeom>
        </p:spPr>
      </p:pic>
    </p:spTree>
    <p:extLst>
      <p:ext uri="{BB962C8B-B14F-4D97-AF65-F5344CB8AC3E}">
        <p14:creationId xmlns:p14="http://schemas.microsoft.com/office/powerpoint/2010/main" xmlns="" val="2631969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1678" y="382385"/>
            <a:ext cx="10178322" cy="518952"/>
          </a:xfrm>
        </p:spPr>
        <p:txBody>
          <a:bodyPr>
            <a:normAutofit fontScale="90000"/>
          </a:bodyPr>
          <a:lstStyle/>
          <a:p>
            <a:r>
              <a:rPr lang="pl-PL" sz="3500" dirty="0" smtClean="0">
                <a:solidFill>
                  <a:srgbClr val="FF0000"/>
                </a:solidFill>
              </a:rPr>
              <a:t>PROCES</a:t>
            </a:r>
            <a:endParaRPr lang="pl-PL" sz="3500" dirty="0"/>
          </a:p>
        </p:txBody>
      </p:sp>
      <p:sp>
        <p:nvSpPr>
          <p:cNvPr id="3" name="Symbol zastępczy zawartości 2"/>
          <p:cNvSpPr>
            <a:spLocks noGrp="1"/>
          </p:cNvSpPr>
          <p:nvPr>
            <p:ph idx="1"/>
          </p:nvPr>
        </p:nvSpPr>
        <p:spPr>
          <a:xfrm>
            <a:off x="1251678" y="901337"/>
            <a:ext cx="10178322" cy="4978255"/>
          </a:xfrm>
          <a:solidFill>
            <a:schemeClr val="accent2">
              <a:lumMod val="20000"/>
              <a:lumOff val="80000"/>
            </a:schemeClr>
          </a:solidFill>
          <a:ln>
            <a:solidFill>
              <a:schemeClr val="accent2">
                <a:lumMod val="20000"/>
                <a:lumOff val="80000"/>
              </a:schemeClr>
            </a:solidFill>
          </a:ln>
        </p:spPr>
        <p:txBody>
          <a:bodyPr>
            <a:normAutofit/>
          </a:bodyPr>
          <a:lstStyle/>
          <a:p>
            <a:pPr marL="514350" indent="-514350">
              <a:spcBef>
                <a:spcPts val="0"/>
              </a:spcBef>
              <a:buClr>
                <a:schemeClr val="tx1"/>
              </a:buClr>
              <a:buFont typeface="+mj-lt"/>
              <a:buAutoNum type="arabicParenR" startAt="6"/>
            </a:pPr>
            <a:r>
              <a:rPr lang="pl-PL" sz="2600" b="1" dirty="0" smtClean="0">
                <a:solidFill>
                  <a:srgbClr val="0070C0"/>
                </a:solidFill>
              </a:rPr>
              <a:t>Krok </a:t>
            </a:r>
            <a:r>
              <a:rPr lang="pl-PL" sz="2600" b="1" dirty="0">
                <a:solidFill>
                  <a:srgbClr val="0070C0"/>
                </a:solidFill>
                <a:latin typeface="Times New Roman" panose="02020603050405020304" pitchFamily="18" charset="0"/>
                <a:cs typeface="Times New Roman" panose="02020603050405020304" pitchFamily="18" charset="0"/>
              </a:rPr>
              <a:t>3</a:t>
            </a:r>
            <a:r>
              <a:rPr lang="pl-PL" sz="2600" b="1" dirty="0" smtClean="0">
                <a:solidFill>
                  <a:srgbClr val="0070C0"/>
                </a:solidFill>
              </a:rPr>
              <a:t>: Plan oszczędzania </a:t>
            </a:r>
            <a:r>
              <a:rPr lang="pl-PL" sz="2600" dirty="0" smtClean="0">
                <a:solidFill>
                  <a:schemeClr val="tx1"/>
                </a:solidFill>
              </a:rPr>
              <a:t>- Uzupełnijcie trzecią </a:t>
            </a:r>
            <a:r>
              <a:rPr lang="pl-PL" sz="2600" dirty="0">
                <a:solidFill>
                  <a:schemeClr val="tx1"/>
                </a:solidFill>
              </a:rPr>
              <a:t>stronę dokumentu według instrukcji, znajdującej się na </a:t>
            </a:r>
            <a:r>
              <a:rPr lang="pl-PL" sz="2600" dirty="0" smtClean="0">
                <a:solidFill>
                  <a:schemeClr val="tx1"/>
                </a:solidFill>
              </a:rPr>
              <a:t>podanej </a:t>
            </a:r>
            <a:r>
              <a:rPr lang="pl-PL" sz="2600" dirty="0">
                <a:solidFill>
                  <a:schemeClr val="tx1"/>
                </a:solidFill>
              </a:rPr>
              <a:t>stronie internetowej.</a:t>
            </a:r>
            <a:r>
              <a:rPr lang="pl-PL" sz="2600" dirty="0" smtClean="0">
                <a:solidFill>
                  <a:schemeClr val="tx1"/>
                </a:solidFill>
              </a:rPr>
              <a:t>  Sporządźcie plan oszczędzania oraz podsumowanie stanu Waszych oszczędności. </a:t>
            </a:r>
          </a:p>
          <a:p>
            <a:pPr marL="514350" indent="-514350">
              <a:spcBef>
                <a:spcPts val="0"/>
              </a:spcBef>
              <a:buClr>
                <a:schemeClr val="tx1"/>
              </a:buClr>
              <a:buFont typeface="+mj-lt"/>
              <a:buAutoNum type="arabicParenR" startAt="6"/>
            </a:pPr>
            <a:r>
              <a:rPr lang="pl-PL" sz="2600" dirty="0" smtClean="0">
                <a:solidFill>
                  <a:schemeClr val="tx1"/>
                </a:solidFill>
              </a:rPr>
              <a:t>Przygotowany w ten sposób budżet możecie sobie zawiesić w widocznym miejscu w mieszkaniu i na bieżąco dopisywać to, co Wam się przypomni. Pomoże Wam także kontrolować działania zgodnie z Waszymi wcześniejszymi planami.     </a:t>
            </a:r>
            <a:endParaRPr lang="pl-PL" sz="2600" dirty="0" smtClean="0"/>
          </a:p>
          <a:p>
            <a:pPr marL="0" indent="0">
              <a:spcBef>
                <a:spcPts val="0"/>
              </a:spcBef>
              <a:buNone/>
            </a:pPr>
            <a:endParaRPr lang="pl-PL" sz="2400" dirty="0" smtClean="0"/>
          </a:p>
          <a:p>
            <a:pPr marL="457200" indent="-457200">
              <a:spcBef>
                <a:spcPts val="0"/>
              </a:spcBef>
              <a:buFont typeface="+mj-lt"/>
              <a:buAutoNum type="arabicParenR"/>
            </a:pPr>
            <a:endParaRPr lang="pl-PL" sz="2400" b="1" dirty="0" smtClean="0"/>
          </a:p>
          <a:p>
            <a:pPr marL="457200" indent="-457200">
              <a:spcBef>
                <a:spcPts val="0"/>
              </a:spcBef>
              <a:buFont typeface="+mj-lt"/>
              <a:buAutoNum type="arabicParenR"/>
            </a:pPr>
            <a:endParaRPr lang="pl-PL" sz="2400" b="1" dirty="0" smtClean="0"/>
          </a:p>
          <a:p>
            <a:pPr marL="0" indent="0">
              <a:spcBef>
                <a:spcPts val="0"/>
              </a:spcBef>
              <a:buNone/>
            </a:pPr>
            <a:endParaRPr lang="pl-PL" sz="2400" b="1" dirty="0"/>
          </a:p>
        </p:txBody>
      </p:sp>
      <p:pic>
        <p:nvPicPr>
          <p:cNvPr id="5" name="Obraz 4"/>
          <p:cNvPicPr>
            <a:picLocks noChangeAspect="1"/>
          </p:cNvPicPr>
          <p:nvPr/>
        </p:nvPicPr>
        <p:blipFill>
          <a:blip r:embed="rId2" cstate="print"/>
          <a:stretch>
            <a:fillRect/>
          </a:stretch>
        </p:blipFill>
        <p:spPr>
          <a:xfrm>
            <a:off x="6453052" y="4167051"/>
            <a:ext cx="5368834" cy="2416627"/>
          </a:xfrm>
          <a:prstGeom prst="rect">
            <a:avLst/>
          </a:prstGeom>
        </p:spPr>
      </p:pic>
    </p:spTree>
    <p:extLst>
      <p:ext uri="{BB962C8B-B14F-4D97-AF65-F5344CB8AC3E}">
        <p14:creationId xmlns:p14="http://schemas.microsoft.com/office/powerpoint/2010/main" xmlns="" val="3214699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1678" y="382385"/>
            <a:ext cx="10178322" cy="518952"/>
          </a:xfrm>
        </p:spPr>
        <p:txBody>
          <a:bodyPr>
            <a:normAutofit fontScale="90000"/>
          </a:bodyPr>
          <a:lstStyle/>
          <a:p>
            <a:r>
              <a:rPr lang="pl-PL" sz="3500" dirty="0" smtClean="0">
                <a:solidFill>
                  <a:srgbClr val="FF0000"/>
                </a:solidFill>
              </a:rPr>
              <a:t>PROCES</a:t>
            </a:r>
            <a:endParaRPr lang="pl-PL" sz="3500" dirty="0"/>
          </a:p>
        </p:txBody>
      </p:sp>
      <p:sp>
        <p:nvSpPr>
          <p:cNvPr id="3" name="Symbol zastępczy zawartości 2"/>
          <p:cNvSpPr>
            <a:spLocks noGrp="1"/>
          </p:cNvSpPr>
          <p:nvPr>
            <p:ph idx="1"/>
          </p:nvPr>
        </p:nvSpPr>
        <p:spPr>
          <a:xfrm>
            <a:off x="1251678" y="901337"/>
            <a:ext cx="10178322" cy="4978255"/>
          </a:xfrm>
          <a:solidFill>
            <a:schemeClr val="accent2">
              <a:lumMod val="20000"/>
              <a:lumOff val="80000"/>
            </a:schemeClr>
          </a:solidFill>
        </p:spPr>
        <p:txBody>
          <a:bodyPr>
            <a:normAutofit/>
          </a:bodyPr>
          <a:lstStyle/>
          <a:p>
            <a:pPr marL="0" indent="0">
              <a:spcBef>
                <a:spcPts val="0"/>
              </a:spcBef>
              <a:buClrTx/>
              <a:buNone/>
            </a:pPr>
            <a:endParaRPr lang="pl-PL" sz="1000" dirty="0" smtClean="0"/>
          </a:p>
          <a:p>
            <a:pPr marL="457200" indent="-457200">
              <a:spcBef>
                <a:spcPts val="0"/>
              </a:spcBef>
              <a:buClrTx/>
              <a:buFont typeface="+mj-lt"/>
              <a:buAutoNum type="arabicParenR" startAt="8"/>
            </a:pPr>
            <a:r>
              <a:rPr lang="pl-PL" sz="2600" dirty="0" smtClean="0">
                <a:solidFill>
                  <a:schemeClr val="tx1"/>
                </a:solidFill>
              </a:rPr>
              <a:t>Możecie oczywiście taki budżet przenieść do komputera. W tym celu w podanych źródłach internetowych odszukajcie i pobierzcie najnowszy wzór „Budżetu domowego” – gotowy szablon w programie MS Excel.  </a:t>
            </a:r>
          </a:p>
          <a:p>
            <a:pPr marL="457200" indent="-457200">
              <a:spcBef>
                <a:spcPts val="0"/>
              </a:spcBef>
              <a:buClrTx/>
              <a:buFont typeface="+mj-lt"/>
              <a:buAutoNum type="arabicParenR" startAt="8"/>
            </a:pPr>
            <a:r>
              <a:rPr lang="pl-PL" sz="2600" dirty="0" smtClean="0">
                <a:solidFill>
                  <a:schemeClr val="tx1"/>
                </a:solidFill>
              </a:rPr>
              <a:t>Uzupełnijcie dokument w Excelu, wpisując dane dotyczące Waszych dochodów i wydatków w poszczególnych miesiącach. Porównajcie otrzymane wyniki z Waszymi obliczeniami zamieszczonymi w wydrukowanym dokumencie. </a:t>
            </a:r>
          </a:p>
          <a:p>
            <a:pPr marL="457200" indent="-457200">
              <a:spcBef>
                <a:spcPts val="0"/>
              </a:spcBef>
              <a:buClrTx/>
              <a:buFont typeface="+mj-lt"/>
              <a:buAutoNum type="arabicParenR" startAt="8"/>
            </a:pPr>
            <a:r>
              <a:rPr lang="pl-PL" sz="2600" dirty="0" smtClean="0">
                <a:solidFill>
                  <a:schemeClr val="tx1"/>
                </a:solidFill>
              </a:rPr>
              <a:t> </a:t>
            </a:r>
            <a:r>
              <a:rPr lang="pl-PL" sz="2600" dirty="0">
                <a:solidFill>
                  <a:schemeClr val="tx1"/>
                </a:solidFill>
              </a:rPr>
              <a:t>Zadbajcie o estetykę i przejrzystość </a:t>
            </a:r>
            <a:r>
              <a:rPr lang="pl-PL" sz="2600" dirty="0" smtClean="0">
                <a:solidFill>
                  <a:schemeClr val="tx1"/>
                </a:solidFill>
              </a:rPr>
              <a:t>pracy zwłaszcza w formie wydrukowanej. </a:t>
            </a:r>
          </a:p>
          <a:p>
            <a:pPr marL="0" indent="0">
              <a:spcBef>
                <a:spcPts val="0"/>
              </a:spcBef>
              <a:buNone/>
            </a:pPr>
            <a:endParaRPr lang="pl-PL" sz="2400" b="1" dirty="0"/>
          </a:p>
        </p:txBody>
      </p:sp>
      <p:pic>
        <p:nvPicPr>
          <p:cNvPr id="4" name="Obraz 3"/>
          <p:cNvPicPr>
            <a:picLocks noChangeAspect="1"/>
          </p:cNvPicPr>
          <p:nvPr/>
        </p:nvPicPr>
        <p:blipFill>
          <a:blip r:embed="rId2" cstate="print"/>
          <a:stretch>
            <a:fillRect/>
          </a:stretch>
        </p:blipFill>
        <p:spPr>
          <a:xfrm>
            <a:off x="6204858" y="5081451"/>
            <a:ext cx="4297680" cy="1685109"/>
          </a:xfrm>
          <a:prstGeom prst="rect">
            <a:avLst/>
          </a:prstGeom>
        </p:spPr>
      </p:pic>
    </p:spTree>
    <p:extLst>
      <p:ext uri="{BB962C8B-B14F-4D97-AF65-F5344CB8AC3E}">
        <p14:creationId xmlns:p14="http://schemas.microsoft.com/office/powerpoint/2010/main" xmlns="" val="1220076474"/>
      </p:ext>
    </p:extLst>
  </p:cSld>
  <p:clrMapOvr>
    <a:masterClrMapping/>
  </p:clrMapOvr>
</p:sld>
</file>

<file path=ppt/theme/theme1.xml><?xml version="1.0" encoding="utf-8"?>
<a:theme xmlns:a="http://schemas.openxmlformats.org/drawingml/2006/main" name="Badge">
  <a:themeElements>
    <a:clrScheme name="Zielonożółty">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A1A3E1F0-B5EF-49C5-810A-B1B32AEDDC80}"/>
    </a:ext>
  </a:extLst>
</a:theme>
</file>

<file path=docProps/app.xml><?xml version="1.0" encoding="utf-8"?>
<Properties xmlns="http://schemas.openxmlformats.org/officeDocument/2006/extended-properties" xmlns:vt="http://schemas.openxmlformats.org/officeDocument/2006/docPropsVTypes">
  <Template>TM10001106[[fn=Znaczek]]</Template>
  <TotalTime>784</TotalTime>
  <Words>1267</Words>
  <Application>Microsoft Office PowerPoint</Application>
  <PresentationFormat>Niestandardowy</PresentationFormat>
  <Paragraphs>116</Paragraphs>
  <Slides>17</Slides>
  <Notes>0</Notes>
  <HiddenSlides>0</HiddenSlides>
  <MMClips>0</MMClips>
  <ScaleCrop>false</ScaleCrop>
  <HeadingPairs>
    <vt:vector size="6" baseType="variant">
      <vt:variant>
        <vt:lpstr>Motyw</vt:lpstr>
      </vt:variant>
      <vt:variant>
        <vt:i4>1</vt:i4>
      </vt:variant>
      <vt:variant>
        <vt:lpstr>Osadzone serwery OLE</vt:lpstr>
      </vt:variant>
      <vt:variant>
        <vt:i4>1</vt:i4>
      </vt:variant>
      <vt:variant>
        <vt:lpstr>Tytuły slajdów</vt:lpstr>
      </vt:variant>
      <vt:variant>
        <vt:i4>17</vt:i4>
      </vt:variant>
    </vt:vector>
  </HeadingPairs>
  <TitlesOfParts>
    <vt:vector size="19" baseType="lpstr">
      <vt:lpstr>Badge</vt:lpstr>
      <vt:lpstr>Arkusz</vt:lpstr>
      <vt:lpstr>Jestem aktywnym finansistą! Planuję budżet domowy.</vt:lpstr>
      <vt:lpstr>wprowadzenie</vt:lpstr>
      <vt:lpstr>wprowadzenie</vt:lpstr>
      <vt:lpstr>wprowadzenie</vt:lpstr>
      <vt:lpstr>ZADANIE</vt:lpstr>
      <vt:lpstr>PROCES</vt:lpstr>
      <vt:lpstr>PROCES</vt:lpstr>
      <vt:lpstr>PROCES</vt:lpstr>
      <vt:lpstr>PROCES</vt:lpstr>
      <vt:lpstr>PROCES</vt:lpstr>
      <vt:lpstr>ŹRÓDŁA</vt:lpstr>
      <vt:lpstr>EWALUACJA</vt:lpstr>
      <vt:lpstr>EWALUACJA</vt:lpstr>
      <vt:lpstr>KONKLUZJE – WNIOSKI KOŃCOWE</vt:lpstr>
      <vt:lpstr>KONKLUZJE – WNIOSKI KOŃCOWE</vt:lpstr>
      <vt:lpstr>PORADNIK DLA NAUCZYCIELA</vt:lpstr>
      <vt:lpstr>PORADNIK DLA NAUCZYCIELA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Jestem aktywnym finansistą! Planuję budżet domowy.</dc:title>
  <dc:creator>ja</dc:creator>
  <cp:lastModifiedBy>Konrad1</cp:lastModifiedBy>
  <cp:revision>181</cp:revision>
  <dcterms:created xsi:type="dcterms:W3CDTF">2020-08-30T08:40:03Z</dcterms:created>
  <dcterms:modified xsi:type="dcterms:W3CDTF">2021-09-22T11:16:19Z</dcterms:modified>
</cp:coreProperties>
</file>